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5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53A60"/>
          </a:solidFill>
          <a:ln w="12700">
            <a:solidFill>
              <a:srgbClr val="253A60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6821424" y="73152"/>
            <a:ext cx="5212080" cy="5212080"/>
          </a:xfrm>
          <a:prstGeom prst="ellipse">
            <a:avLst/>
          </a:prstGeom>
          <a:solidFill>
            <a:srgbClr val="26265C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93808" y="4370832"/>
            <a:ext cx="2103120" cy="2103120"/>
          </a:xfrm>
          <a:prstGeom prst="ellipse">
            <a:avLst/>
          </a:prstGeom>
          <a:solidFill>
            <a:srgbClr val="2458DA">
              <a:alpha val="4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078992"/>
            <a:ext cx="2240280" cy="329184"/>
          </a:xfrm>
          <a:prstGeom prst="roundRect">
            <a:avLst>
              <a:gd name="adj" fmla="val 44444"/>
            </a:avLst>
          </a:prstGeom>
          <a:solidFill>
            <a:srgbClr val="2D2C56"/>
          </a:solidFill>
          <a:ln w="12700">
            <a:solidFill>
              <a:srgbClr val="2D2C56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41248" y="1092708"/>
            <a:ext cx="1984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b="1" spc="100" kern="0" dirty="0">
                <a:solidFill>
                  <a:srgbClr val="B5C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ROTINA MAIS LEVE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713232" y="1700784"/>
            <a:ext cx="5852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agenda do seu negócio,</a:t>
            </a:r>
            <a:endParaRPr lang="en-US" sz="3600" dirty="0"/>
          </a:p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organizada em um só lugar.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740664" y="3694176"/>
            <a:ext cx="525780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50" dirty="0">
                <a:solidFill>
                  <a:srgbClr val="D2DA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Clientes agendam on-line. Sua equipe atende com mais organização.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49808" y="4828032"/>
            <a:ext cx="3145536" cy="603504"/>
          </a:xfrm>
          <a:prstGeom prst="roundRect">
            <a:avLst>
              <a:gd name="adj" fmla="val 25758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4919472"/>
            <a:ext cx="26791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Experimente 30 dias grátis</a:t>
            </a:r>
            <a:endParaRPr lang="en-US" sz="1560" dirty="0"/>
          </a:p>
        </p:txBody>
      </p:sp>
      <p:sp>
        <p:nvSpPr>
          <p:cNvPr id="13" name="Text 11"/>
          <p:cNvSpPr/>
          <p:nvPr/>
        </p:nvSpPr>
        <p:spPr>
          <a:xfrm>
            <a:off x="768096" y="5660136"/>
            <a:ext cx="5029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ACB9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agenda.techlegacy.com.br/home</a:t>
            </a:r>
            <a:endParaRPr lang="en-US" sz="133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4809744" cy="5029200"/>
          </a:xfrm>
          <a:prstGeom prst="roundRect">
            <a:avLst>
              <a:gd name="adj" fmla="val 456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29400" y="1143000"/>
            <a:ext cx="4809744" cy="649224"/>
          </a:xfrm>
          <a:prstGeom prst="roundRect">
            <a:avLst>
              <a:gd name="adj" fmla="val 33803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12864" y="1298448"/>
            <a:ext cx="3017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333488" y="1298448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Sua agenda</a:t>
            </a:r>
            <a:endParaRPr lang="en-US" sz="1570" dirty="0"/>
          </a:p>
        </p:txBody>
      </p:sp>
      <p:sp>
        <p:nvSpPr>
          <p:cNvPr id="18" name="Shape 16"/>
          <p:cNvSpPr/>
          <p:nvPr/>
        </p:nvSpPr>
        <p:spPr>
          <a:xfrm>
            <a:off x="9912096" y="1325880"/>
            <a:ext cx="1252728" cy="329184"/>
          </a:xfrm>
          <a:prstGeom prst="roundRect">
            <a:avLst>
              <a:gd name="adj" fmla="val 44444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040112" y="1339596"/>
            <a:ext cx="9966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b="1" spc="100" kern="0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ON-LINE</a:t>
            </a:r>
            <a:endParaRPr lang="en-US" sz="1020" dirty="0"/>
          </a:p>
        </p:txBody>
      </p:sp>
      <p:sp>
        <p:nvSpPr>
          <p:cNvPr id="20" name="Text 18"/>
          <p:cNvSpPr/>
          <p:nvPr/>
        </p:nvSpPr>
        <p:spPr>
          <a:xfrm>
            <a:off x="7004304" y="1975104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1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Seus próximos atendimentos</a:t>
            </a:r>
            <a:endParaRPr lang="en-US" sz="1710" dirty="0"/>
          </a:p>
        </p:txBody>
      </p:sp>
      <p:sp>
        <p:nvSpPr>
          <p:cNvPr id="21" name="Shape 19"/>
          <p:cNvSpPr/>
          <p:nvPr/>
        </p:nvSpPr>
        <p:spPr>
          <a:xfrm>
            <a:off x="6958584" y="2633472"/>
            <a:ext cx="4105656" cy="676656"/>
          </a:xfrm>
          <a:prstGeom prst="roundRect">
            <a:avLst>
              <a:gd name="adj" fmla="val 13514"/>
            </a:avLst>
          </a:prstGeom>
          <a:solidFill>
            <a:srgbClr val="F8FAFF"/>
          </a:solidFill>
          <a:ln w="12700">
            <a:solidFill>
              <a:srgbClr val="F8FAF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14032" y="2752344"/>
            <a:ext cx="75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4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09:00</a:t>
            </a:r>
            <a:endParaRPr lang="en-US" sz="1440" dirty="0"/>
          </a:p>
        </p:txBody>
      </p:sp>
      <p:sp>
        <p:nvSpPr>
          <p:cNvPr id="23" name="Text 21"/>
          <p:cNvSpPr/>
          <p:nvPr/>
        </p:nvSpPr>
        <p:spPr>
          <a:xfrm>
            <a:off x="7964424" y="2752344"/>
            <a:ext cx="24688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Corte de cabelo</a:t>
            </a:r>
            <a:endParaRPr lang="en-US" sz="1340" dirty="0"/>
          </a:p>
        </p:txBody>
      </p:sp>
      <p:sp>
        <p:nvSpPr>
          <p:cNvPr id="24" name="Text 22"/>
          <p:cNvSpPr/>
          <p:nvPr/>
        </p:nvSpPr>
        <p:spPr>
          <a:xfrm>
            <a:off x="7964424" y="300837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Confirmado</a:t>
            </a:r>
            <a:endParaRPr lang="en-US" sz="1030" dirty="0"/>
          </a:p>
        </p:txBody>
      </p:sp>
      <p:sp>
        <p:nvSpPr>
          <p:cNvPr id="25" name="Shape 23"/>
          <p:cNvSpPr/>
          <p:nvPr/>
        </p:nvSpPr>
        <p:spPr>
          <a:xfrm>
            <a:off x="10570464" y="2834640"/>
            <a:ext cx="237744" cy="237744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634472" y="2816352"/>
            <a:ext cx="1371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58584" y="3483864"/>
            <a:ext cx="4105656" cy="676656"/>
          </a:xfrm>
          <a:prstGeom prst="roundRect">
            <a:avLst>
              <a:gd name="adj" fmla="val 13514"/>
            </a:avLst>
          </a:prstGeom>
          <a:solidFill>
            <a:srgbClr val="F8FAFF"/>
          </a:solidFill>
          <a:ln w="12700">
            <a:solidFill>
              <a:srgbClr val="F8FAFF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114032" y="3602736"/>
            <a:ext cx="75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4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10:30</a:t>
            </a:r>
            <a:endParaRPr lang="en-US" sz="1440" dirty="0"/>
          </a:p>
        </p:txBody>
      </p:sp>
      <p:sp>
        <p:nvSpPr>
          <p:cNvPr id="29" name="Text 27"/>
          <p:cNvSpPr/>
          <p:nvPr/>
        </p:nvSpPr>
        <p:spPr>
          <a:xfrm>
            <a:off x="7964424" y="3602736"/>
            <a:ext cx="24688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1340" dirty="0"/>
          </a:p>
        </p:txBody>
      </p:sp>
      <p:sp>
        <p:nvSpPr>
          <p:cNvPr id="30" name="Text 28"/>
          <p:cNvSpPr/>
          <p:nvPr/>
        </p:nvSpPr>
        <p:spPr>
          <a:xfrm>
            <a:off x="7964424" y="385876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Agendado</a:t>
            </a:r>
            <a:endParaRPr lang="en-US" sz="1030" dirty="0"/>
          </a:p>
        </p:txBody>
      </p:sp>
      <p:sp>
        <p:nvSpPr>
          <p:cNvPr id="31" name="Shape 29"/>
          <p:cNvSpPr/>
          <p:nvPr/>
        </p:nvSpPr>
        <p:spPr>
          <a:xfrm>
            <a:off x="10570464" y="3685032"/>
            <a:ext cx="237744" cy="237744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634472" y="3666744"/>
            <a:ext cx="1371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958584" y="4334256"/>
            <a:ext cx="4105656" cy="676656"/>
          </a:xfrm>
          <a:prstGeom prst="roundRect">
            <a:avLst>
              <a:gd name="adj" fmla="val 13514"/>
            </a:avLst>
          </a:prstGeom>
          <a:solidFill>
            <a:srgbClr val="F8FAFF"/>
          </a:solidFill>
          <a:ln w="12700">
            <a:solidFill>
              <a:srgbClr val="F8FAFF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114032" y="4453128"/>
            <a:ext cx="75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4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14:00</a:t>
            </a:r>
            <a:endParaRPr lang="en-US" sz="1440" dirty="0"/>
          </a:p>
        </p:txBody>
      </p:sp>
      <p:sp>
        <p:nvSpPr>
          <p:cNvPr id="35" name="Text 33"/>
          <p:cNvSpPr/>
          <p:nvPr/>
        </p:nvSpPr>
        <p:spPr>
          <a:xfrm>
            <a:off x="7964424" y="4453128"/>
            <a:ext cx="24688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Serviço agendado</a:t>
            </a:r>
            <a:endParaRPr lang="en-US" sz="1340" dirty="0"/>
          </a:p>
        </p:txBody>
      </p:sp>
      <p:sp>
        <p:nvSpPr>
          <p:cNvPr id="36" name="Text 34"/>
          <p:cNvSpPr/>
          <p:nvPr/>
        </p:nvSpPr>
        <p:spPr>
          <a:xfrm>
            <a:off x="7964424" y="4709160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Disponível na agenda</a:t>
            </a:r>
            <a:endParaRPr lang="en-US" sz="1030" dirty="0"/>
          </a:p>
        </p:txBody>
      </p:sp>
      <p:sp>
        <p:nvSpPr>
          <p:cNvPr id="37" name="Shape 35"/>
          <p:cNvSpPr/>
          <p:nvPr/>
        </p:nvSpPr>
        <p:spPr>
          <a:xfrm>
            <a:off x="10570464" y="4535424"/>
            <a:ext cx="237744" cy="237744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634472" y="4517136"/>
            <a:ext cx="1371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986016" y="5285232"/>
            <a:ext cx="4078224" cy="484632"/>
          </a:xfrm>
          <a:prstGeom prst="roundRect">
            <a:avLst>
              <a:gd name="adj" fmla="val 22642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187184" y="5340096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6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↗  Compartilhe seu link de agendamento</a:t>
            </a:r>
            <a:endParaRPr lang="en-US" sz="1160" dirty="0"/>
          </a:p>
        </p:txBody>
      </p:sp>
      <p:sp>
        <p:nvSpPr>
          <p:cNvPr id="41" name="Text 39"/>
          <p:cNvSpPr/>
          <p:nvPr/>
        </p:nvSpPr>
        <p:spPr>
          <a:xfrm>
            <a:off x="9509760" y="6007608"/>
            <a:ext cx="1682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dirty="0">
                <a:solidFill>
                  <a:srgbClr val="BFC5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Prévia ilustrativa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DESAFIO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Sua agenda não precisa morar no WhatsApp.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Trocar mensagens para cada horário toma tempo e dificulta a visão do dia.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713232" y="2542032"/>
            <a:ext cx="4937760" cy="950976"/>
          </a:xfrm>
          <a:prstGeom prst="roundRect">
            <a:avLst>
              <a:gd name="adj" fmla="val 13462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" y="2752344"/>
            <a:ext cx="512064" cy="512064"/>
          </a:xfrm>
          <a:prstGeom prst="ellipse">
            <a:avLst/>
          </a:prstGeom>
          <a:solidFill>
            <a:srgbClr val="FFF0F2"/>
          </a:solidFill>
          <a:ln w="12700">
            <a:solidFill>
              <a:srgbClr val="FFF0F2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" y="2816352"/>
            <a:ext cx="201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85F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618488" y="2688336"/>
            <a:ext cx="3712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Mensagens espalhadas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618488" y="303580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Solicitações misturadas a outras conversas.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713232" y="3694176"/>
            <a:ext cx="4937760" cy="950976"/>
          </a:xfrm>
          <a:prstGeom prst="roundRect">
            <a:avLst>
              <a:gd name="adj" fmla="val 13462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4400" y="3904488"/>
            <a:ext cx="512064" cy="512064"/>
          </a:xfrm>
          <a:prstGeom prst="ellipse">
            <a:avLst/>
          </a:prstGeom>
          <a:solidFill>
            <a:srgbClr val="FFF0F2"/>
          </a:solidFill>
          <a:ln w="12700">
            <a:solidFill>
              <a:srgbClr val="FFF0F2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69848" y="3968496"/>
            <a:ext cx="201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85F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618488" y="3840480"/>
            <a:ext cx="3712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Disponibilidade manual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618488" y="4187952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Conferir a agenda a cada novo pedido.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713232" y="4846320"/>
            <a:ext cx="4937760" cy="950976"/>
          </a:xfrm>
          <a:prstGeom prst="roundRect">
            <a:avLst>
              <a:gd name="adj" fmla="val 13462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5056632"/>
            <a:ext cx="512064" cy="512064"/>
          </a:xfrm>
          <a:prstGeom prst="ellipse">
            <a:avLst/>
          </a:prstGeom>
          <a:solidFill>
            <a:srgbClr val="FFF0F2"/>
          </a:solidFill>
          <a:ln w="12700">
            <a:solidFill>
              <a:srgbClr val="FFF0F2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9848" y="5120640"/>
            <a:ext cx="201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85F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618488" y="4992624"/>
            <a:ext cx="3712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Mudanças difíceis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1618488" y="5340096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Cancelamentos e ajustes sem visão central.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6062472" y="2542032"/>
            <a:ext cx="5358384" cy="3236976"/>
          </a:xfrm>
          <a:prstGeom prst="roundRect">
            <a:avLst>
              <a:gd name="adj" fmla="val 5932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82512" y="2862072"/>
            <a:ext cx="42976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spc="14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 TECHLEGACY</a:t>
            </a:r>
            <a:endParaRPr lang="en-US" sz="1220" dirty="0"/>
          </a:p>
        </p:txBody>
      </p:sp>
      <p:sp>
        <p:nvSpPr>
          <p:cNvPr id="28" name="Text 26"/>
          <p:cNvSpPr/>
          <p:nvPr/>
        </p:nvSpPr>
        <p:spPr>
          <a:xfrm>
            <a:off x="6382512" y="3355848"/>
            <a:ext cx="44805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só lugar para organizar os atendimentos.</a:t>
            </a:r>
            <a:endParaRPr lang="en-US" sz="2600" dirty="0"/>
          </a:p>
        </p:txBody>
      </p:sp>
      <p:sp>
        <p:nvSpPr>
          <p:cNvPr id="29" name="Shape 27"/>
          <p:cNvSpPr/>
          <p:nvPr/>
        </p:nvSpPr>
        <p:spPr>
          <a:xfrm>
            <a:off x="6364224" y="4636008"/>
            <a:ext cx="292608" cy="292608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23660" y="4622292"/>
            <a:ext cx="201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803136" y="4581144"/>
            <a:ext cx="4169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Horários atualizados</a:t>
            </a:r>
            <a:endParaRPr lang="en-US" sz="1530" dirty="0"/>
          </a:p>
        </p:txBody>
      </p:sp>
      <p:sp>
        <p:nvSpPr>
          <p:cNvPr id="32" name="Text 30"/>
          <p:cNvSpPr/>
          <p:nvPr/>
        </p:nvSpPr>
        <p:spPr>
          <a:xfrm>
            <a:off x="6803136" y="4910328"/>
            <a:ext cx="40965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Conforme a disponibilidade cadastrada.</a:t>
            </a:r>
            <a:endParaRPr lang="en-US" sz="12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QUEM É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Feito para serviços com hora marcada.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 operação individual às equipes com diferentes horários de atendimento.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731520" y="2578608"/>
            <a:ext cx="5166360" cy="1252728"/>
          </a:xfrm>
          <a:prstGeom prst="roundRect">
            <a:avLst>
              <a:gd name="adj" fmla="val 1094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0120" y="2889504"/>
            <a:ext cx="603504" cy="603504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044952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92224" y="2816352"/>
            <a:ext cx="3703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Barbearias</a:t>
            </a:r>
            <a:endParaRPr lang="en-US" sz="1930" dirty="0"/>
          </a:p>
        </p:txBody>
      </p:sp>
      <p:sp>
        <p:nvSpPr>
          <p:cNvPr id="15" name="Text 13"/>
          <p:cNvSpPr/>
          <p:nvPr/>
        </p:nvSpPr>
        <p:spPr>
          <a:xfrm>
            <a:off x="1801368" y="3310128"/>
            <a:ext cx="3721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Atendimentos por profissional</a:t>
            </a:r>
            <a:endParaRPr lang="en-US" sz="1230" dirty="0"/>
          </a:p>
        </p:txBody>
      </p:sp>
      <p:sp>
        <p:nvSpPr>
          <p:cNvPr id="16" name="Shape 14"/>
          <p:cNvSpPr/>
          <p:nvPr/>
        </p:nvSpPr>
        <p:spPr>
          <a:xfrm>
            <a:off x="6309360" y="2578608"/>
            <a:ext cx="5166360" cy="1252728"/>
          </a:xfrm>
          <a:prstGeom prst="roundRect">
            <a:avLst>
              <a:gd name="adj" fmla="val 1094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37960" y="2889504"/>
            <a:ext cx="603504" cy="603504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20256" y="3044952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370064" y="2816352"/>
            <a:ext cx="3703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Beleza e estética</a:t>
            </a:r>
            <a:endParaRPr lang="en-US" sz="1930" dirty="0"/>
          </a:p>
        </p:txBody>
      </p:sp>
      <p:sp>
        <p:nvSpPr>
          <p:cNvPr id="20" name="Text 18"/>
          <p:cNvSpPr/>
          <p:nvPr/>
        </p:nvSpPr>
        <p:spPr>
          <a:xfrm>
            <a:off x="7379208" y="3310128"/>
            <a:ext cx="3721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Serviços com durações distintas</a:t>
            </a:r>
            <a:endParaRPr lang="en-US" sz="1230" dirty="0"/>
          </a:p>
        </p:txBody>
      </p:sp>
      <p:sp>
        <p:nvSpPr>
          <p:cNvPr id="21" name="Shape 19"/>
          <p:cNvSpPr/>
          <p:nvPr/>
        </p:nvSpPr>
        <p:spPr>
          <a:xfrm>
            <a:off x="731520" y="4114800"/>
            <a:ext cx="5166360" cy="1252728"/>
          </a:xfrm>
          <a:prstGeom prst="roundRect">
            <a:avLst>
              <a:gd name="adj" fmla="val 1094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60120" y="4425696"/>
            <a:ext cx="603504" cy="603504"/>
          </a:xfrm>
          <a:prstGeom prst="ellipse">
            <a:avLst/>
          </a:prstGeom>
          <a:solidFill>
            <a:srgbClr val="F1EDFF"/>
          </a:solidFill>
          <a:ln w="12700">
            <a:solidFill>
              <a:srgbClr val="F1EDF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42416" y="458114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92224" y="4352544"/>
            <a:ext cx="3703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Clínicas e consultórios</a:t>
            </a:r>
            <a:endParaRPr lang="en-US" sz="1930" dirty="0"/>
          </a:p>
        </p:txBody>
      </p:sp>
      <p:sp>
        <p:nvSpPr>
          <p:cNvPr id="25" name="Text 23"/>
          <p:cNvSpPr/>
          <p:nvPr/>
        </p:nvSpPr>
        <p:spPr>
          <a:xfrm>
            <a:off x="1801368" y="4846320"/>
            <a:ext cx="3721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Agendas e disponibilidade da equipe</a:t>
            </a:r>
            <a:endParaRPr lang="en-US" sz="1230" dirty="0"/>
          </a:p>
        </p:txBody>
      </p:sp>
      <p:sp>
        <p:nvSpPr>
          <p:cNvPr id="26" name="Shape 24"/>
          <p:cNvSpPr/>
          <p:nvPr/>
        </p:nvSpPr>
        <p:spPr>
          <a:xfrm>
            <a:off x="6309360" y="4114800"/>
            <a:ext cx="5166360" cy="1252728"/>
          </a:xfrm>
          <a:prstGeom prst="roundRect">
            <a:avLst>
              <a:gd name="adj" fmla="val 1094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537960" y="4425696"/>
            <a:ext cx="603504" cy="603504"/>
          </a:xfrm>
          <a:prstGeom prst="ellipse">
            <a:avLst/>
          </a:prstGeom>
          <a:solidFill>
            <a:srgbClr val="FFF4E8"/>
          </a:solidFill>
          <a:ln w="12700">
            <a:solidFill>
              <a:srgbClr val="FFF4E8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620256" y="458114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370064" y="4352544"/>
            <a:ext cx="3703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Prestadores de serviços</a:t>
            </a:r>
            <a:endParaRPr lang="en-US" sz="1930" dirty="0"/>
          </a:p>
        </p:txBody>
      </p:sp>
      <p:sp>
        <p:nvSpPr>
          <p:cNvPr id="30" name="Text 28"/>
          <p:cNvSpPr/>
          <p:nvPr/>
        </p:nvSpPr>
        <p:spPr>
          <a:xfrm>
            <a:off x="7379208" y="4846320"/>
            <a:ext cx="3721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Reservas com data e horário</a:t>
            </a:r>
            <a:endParaRPr lang="en-US" sz="12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EXPERIÊNCIA DO CLIENTE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Seis etapas. Uma reserva sem complicação.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 cliente acessa o link público pelo navegador — sem precisar criar uma conta.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658368" y="2587752"/>
            <a:ext cx="3547872" cy="1261872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" y="2798064"/>
            <a:ext cx="475488" cy="475488"/>
          </a:xfrm>
          <a:prstGeom prst="ellipse">
            <a:avLst/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9536" y="2807208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417320" y="2788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Serviço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77824" y="3456432"/>
            <a:ext cx="3108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Escolhe o atendimento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4480560" y="2587752"/>
            <a:ext cx="3547872" cy="1261872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72584" y="2798064"/>
            <a:ext cx="475488" cy="475488"/>
          </a:xfrm>
          <a:prstGeom prst="ellipse">
            <a:avLst/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81728" y="2807208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239512" y="2788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Profissional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4700016" y="3456432"/>
            <a:ext cx="3108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Seleciona quem atende</a:t>
            </a:r>
            <a:endParaRPr lang="en-US" sz="1320" dirty="0"/>
          </a:p>
        </p:txBody>
      </p:sp>
      <p:sp>
        <p:nvSpPr>
          <p:cNvPr id="21" name="Shape 19"/>
          <p:cNvSpPr/>
          <p:nvPr/>
        </p:nvSpPr>
        <p:spPr>
          <a:xfrm>
            <a:off x="8302752" y="2587752"/>
            <a:ext cx="3547872" cy="1261872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494776" y="2798064"/>
            <a:ext cx="475488" cy="475488"/>
          </a:xfrm>
          <a:prstGeom prst="ellipse">
            <a:avLst/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503920" y="2807208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061704" y="2788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8522208" y="3456432"/>
            <a:ext cx="3108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Escolhe o dia</a:t>
            </a:r>
            <a:endParaRPr lang="en-US" sz="1320" dirty="0"/>
          </a:p>
        </p:txBody>
      </p:sp>
      <p:sp>
        <p:nvSpPr>
          <p:cNvPr id="26" name="Shape 24"/>
          <p:cNvSpPr/>
          <p:nvPr/>
        </p:nvSpPr>
        <p:spPr>
          <a:xfrm>
            <a:off x="658368" y="4114800"/>
            <a:ext cx="3547872" cy="1261872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0392" y="4325112"/>
            <a:ext cx="475488" cy="475488"/>
          </a:xfrm>
          <a:prstGeom prst="ellipse">
            <a:avLst/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59536" y="4334256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417320" y="431596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Horário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877824" y="4983480"/>
            <a:ext cx="3108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Vê os horários livres</a:t>
            </a:r>
            <a:endParaRPr lang="en-US" sz="1320" dirty="0"/>
          </a:p>
        </p:txBody>
      </p:sp>
      <p:sp>
        <p:nvSpPr>
          <p:cNvPr id="31" name="Shape 29"/>
          <p:cNvSpPr/>
          <p:nvPr/>
        </p:nvSpPr>
        <p:spPr>
          <a:xfrm>
            <a:off x="4480560" y="4114800"/>
            <a:ext cx="3547872" cy="1261872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672584" y="4325112"/>
            <a:ext cx="475488" cy="475488"/>
          </a:xfrm>
          <a:prstGeom prst="ellipse">
            <a:avLst/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681728" y="4334256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5239512" y="431596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>
            <a:off x="4700016" y="4983480"/>
            <a:ext cx="3108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 nome e telefone</a:t>
            </a:r>
            <a:endParaRPr lang="en-US" sz="1320" dirty="0"/>
          </a:p>
        </p:txBody>
      </p:sp>
      <p:sp>
        <p:nvSpPr>
          <p:cNvPr id="36" name="Shape 34"/>
          <p:cNvSpPr/>
          <p:nvPr/>
        </p:nvSpPr>
        <p:spPr>
          <a:xfrm>
            <a:off x="8302752" y="4114800"/>
            <a:ext cx="3547872" cy="1261872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494776" y="4325112"/>
            <a:ext cx="475488" cy="475488"/>
          </a:xfrm>
          <a:prstGeom prst="ellipse">
            <a:avLst/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3920" y="4334256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9061704" y="431596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Revisão</a:t>
            </a:r>
            <a:endParaRPr lang="en-US" sz="1700" dirty="0"/>
          </a:p>
        </p:txBody>
      </p:sp>
      <p:sp>
        <p:nvSpPr>
          <p:cNvPr id="40" name="Text 38"/>
          <p:cNvSpPr/>
          <p:nvPr/>
        </p:nvSpPr>
        <p:spPr>
          <a:xfrm>
            <a:off x="8522208" y="4983480"/>
            <a:ext cx="3108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Confere e confirma</a:t>
            </a:r>
            <a:endParaRPr lang="en-US" sz="1320" dirty="0"/>
          </a:p>
        </p:txBody>
      </p:sp>
      <p:sp>
        <p:nvSpPr>
          <p:cNvPr id="41" name="Text 39"/>
          <p:cNvSpPr/>
          <p:nvPr/>
        </p:nvSpPr>
        <p:spPr>
          <a:xfrm>
            <a:off x="758952" y="5833872"/>
            <a:ext cx="10744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Horários apresentados conforme duração do serviço, equipe e regras de disponibilidade.</a:t>
            </a:r>
            <a:endParaRPr lang="en-US" sz="12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VISÃO DO DIA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Sua operação, acompanhada de perto.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Organize atendimentos sem perder o contexto de cada reserva.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795528" y="2752344"/>
            <a:ext cx="292608" cy="292608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4964" y="2738628"/>
            <a:ext cx="201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34440" y="2697480"/>
            <a:ext cx="4187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visual</a:t>
            </a:r>
            <a:endParaRPr lang="en-US" sz="1530" dirty="0"/>
          </a:p>
        </p:txBody>
      </p:sp>
      <p:sp>
        <p:nvSpPr>
          <p:cNvPr id="14" name="Text 12"/>
          <p:cNvSpPr/>
          <p:nvPr/>
        </p:nvSpPr>
        <p:spPr>
          <a:xfrm>
            <a:off x="1234440" y="3026664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Consulte compromissos por dia e profissional.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795528" y="3840480"/>
            <a:ext cx="292608" cy="292608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4964" y="3826764"/>
            <a:ext cx="201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34440" y="3785616"/>
            <a:ext cx="4416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Status dos atendimentos</a:t>
            </a:r>
            <a:endParaRPr lang="en-US" sz="1530" dirty="0"/>
          </a:p>
        </p:txBody>
      </p:sp>
      <p:sp>
        <p:nvSpPr>
          <p:cNvPr id="18" name="Text 16"/>
          <p:cNvSpPr/>
          <p:nvPr/>
        </p:nvSpPr>
        <p:spPr>
          <a:xfrm>
            <a:off x="1234440" y="4114800"/>
            <a:ext cx="4343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Agendado, confirmado, concluído, ausência ou cancelado.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795528" y="4928616"/>
            <a:ext cx="292608" cy="292608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4964" y="4914900"/>
            <a:ext cx="201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34440" y="4873752"/>
            <a:ext cx="4187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Atualização prática</a:t>
            </a:r>
            <a:endParaRPr lang="en-US" sz="1530" dirty="0"/>
          </a:p>
        </p:txBody>
      </p:sp>
      <p:sp>
        <p:nvSpPr>
          <p:cNvPr id="22" name="Text 20"/>
          <p:cNvSpPr/>
          <p:nvPr/>
        </p:nvSpPr>
        <p:spPr>
          <a:xfrm>
            <a:off x="1234440" y="5202936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Crie, acompanhe e cancele reservas quando necessário.</a:t>
            </a:r>
            <a:endParaRPr lang="en-US" sz="1270" dirty="0"/>
          </a:p>
        </p:txBody>
      </p:sp>
      <p:sp>
        <p:nvSpPr>
          <p:cNvPr id="23" name="Shape 21"/>
          <p:cNvSpPr/>
          <p:nvPr/>
        </p:nvSpPr>
        <p:spPr>
          <a:xfrm>
            <a:off x="6108192" y="2441448"/>
            <a:ext cx="5239512" cy="3621024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82512" y="2724912"/>
            <a:ext cx="4663440" cy="429768"/>
          </a:xfrm>
          <a:prstGeom prst="roundRect">
            <a:avLst>
              <a:gd name="adj" fmla="val 2127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56248" y="2798064"/>
            <a:ext cx="3840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6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  ·   Dia selecionado</a:t>
            </a:r>
            <a:endParaRPr lang="en-US" sz="1260" dirty="0"/>
          </a:p>
        </p:txBody>
      </p:sp>
      <p:sp>
        <p:nvSpPr>
          <p:cNvPr id="26" name="Shape 24"/>
          <p:cNvSpPr/>
          <p:nvPr/>
        </p:nvSpPr>
        <p:spPr>
          <a:xfrm>
            <a:off x="6419088" y="3364992"/>
            <a:ext cx="4599432" cy="594360"/>
          </a:xfrm>
          <a:prstGeom prst="roundRect">
            <a:avLst>
              <a:gd name="adj" fmla="val 15385"/>
            </a:avLst>
          </a:prstGeom>
          <a:solidFill>
            <a:srgbClr val="F8FAFF"/>
          </a:solidFill>
          <a:ln w="12700">
            <a:solidFill>
              <a:srgbClr val="F8FAFF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20256" y="3511296"/>
            <a:ext cx="841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09:00</a:t>
            </a:r>
            <a:endParaRPr lang="en-US" sz="1320" dirty="0"/>
          </a:p>
        </p:txBody>
      </p:sp>
      <p:sp>
        <p:nvSpPr>
          <p:cNvPr id="28" name="Text 26"/>
          <p:cNvSpPr/>
          <p:nvPr/>
        </p:nvSpPr>
        <p:spPr>
          <a:xfrm>
            <a:off x="7699248" y="35021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10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1310" dirty="0"/>
          </a:p>
        </p:txBody>
      </p:sp>
      <p:sp>
        <p:nvSpPr>
          <p:cNvPr id="29" name="Shape 27"/>
          <p:cNvSpPr/>
          <p:nvPr/>
        </p:nvSpPr>
        <p:spPr>
          <a:xfrm>
            <a:off x="9784080" y="3520440"/>
            <a:ext cx="1024128" cy="283464"/>
          </a:xfrm>
          <a:prstGeom prst="roundRect">
            <a:avLst>
              <a:gd name="adj" fmla="val 38710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848088" y="3547872"/>
            <a:ext cx="8961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Confirmado</a:t>
            </a:r>
            <a:endParaRPr lang="en-US" sz="1040" dirty="0"/>
          </a:p>
        </p:txBody>
      </p:sp>
      <p:sp>
        <p:nvSpPr>
          <p:cNvPr id="31" name="Shape 29"/>
          <p:cNvSpPr/>
          <p:nvPr/>
        </p:nvSpPr>
        <p:spPr>
          <a:xfrm>
            <a:off x="6419088" y="4123944"/>
            <a:ext cx="4599432" cy="594360"/>
          </a:xfrm>
          <a:prstGeom prst="roundRect">
            <a:avLst>
              <a:gd name="adj" fmla="val 15385"/>
            </a:avLst>
          </a:prstGeom>
          <a:solidFill>
            <a:srgbClr val="F8FAFF"/>
          </a:solidFill>
          <a:ln w="12700">
            <a:solidFill>
              <a:srgbClr val="F8FA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620256" y="4270248"/>
            <a:ext cx="841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10:30</a:t>
            </a:r>
            <a:endParaRPr lang="en-US" sz="1320" dirty="0"/>
          </a:p>
        </p:txBody>
      </p:sp>
      <p:sp>
        <p:nvSpPr>
          <p:cNvPr id="33" name="Text 31"/>
          <p:cNvSpPr/>
          <p:nvPr/>
        </p:nvSpPr>
        <p:spPr>
          <a:xfrm>
            <a:off x="7699248" y="426110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10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1310" dirty="0"/>
          </a:p>
        </p:txBody>
      </p:sp>
      <p:sp>
        <p:nvSpPr>
          <p:cNvPr id="34" name="Shape 32"/>
          <p:cNvSpPr/>
          <p:nvPr/>
        </p:nvSpPr>
        <p:spPr>
          <a:xfrm>
            <a:off x="9784080" y="4279392"/>
            <a:ext cx="1024128" cy="283464"/>
          </a:xfrm>
          <a:prstGeom prst="roundRect">
            <a:avLst>
              <a:gd name="adj" fmla="val 38710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848088" y="4306824"/>
            <a:ext cx="8961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Agendado</a:t>
            </a:r>
            <a:endParaRPr lang="en-US" sz="1040" dirty="0"/>
          </a:p>
        </p:txBody>
      </p:sp>
      <p:sp>
        <p:nvSpPr>
          <p:cNvPr id="36" name="Shape 34"/>
          <p:cNvSpPr/>
          <p:nvPr/>
        </p:nvSpPr>
        <p:spPr>
          <a:xfrm>
            <a:off x="6419088" y="4882896"/>
            <a:ext cx="4599432" cy="594360"/>
          </a:xfrm>
          <a:prstGeom prst="roundRect">
            <a:avLst>
              <a:gd name="adj" fmla="val 15385"/>
            </a:avLst>
          </a:prstGeom>
          <a:solidFill>
            <a:srgbClr val="F8FAFF"/>
          </a:solidFill>
          <a:ln w="12700">
            <a:solidFill>
              <a:srgbClr val="F8FAFF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20256" y="5029200"/>
            <a:ext cx="841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13:30</a:t>
            </a:r>
            <a:endParaRPr lang="en-US" sz="1320" dirty="0"/>
          </a:p>
        </p:txBody>
      </p:sp>
      <p:sp>
        <p:nvSpPr>
          <p:cNvPr id="38" name="Text 36"/>
          <p:cNvSpPr/>
          <p:nvPr/>
        </p:nvSpPr>
        <p:spPr>
          <a:xfrm>
            <a:off x="7699248" y="502005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10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1310" dirty="0"/>
          </a:p>
        </p:txBody>
      </p:sp>
      <p:sp>
        <p:nvSpPr>
          <p:cNvPr id="39" name="Shape 37"/>
          <p:cNvSpPr/>
          <p:nvPr/>
        </p:nvSpPr>
        <p:spPr>
          <a:xfrm>
            <a:off x="9784080" y="5038344"/>
            <a:ext cx="1024128" cy="283464"/>
          </a:xfrm>
          <a:prstGeom prst="roundRect">
            <a:avLst>
              <a:gd name="adj" fmla="val 38710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848088" y="5065776"/>
            <a:ext cx="8961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Concluído</a:t>
            </a:r>
            <a:endParaRPr lang="en-US" sz="1040" dirty="0"/>
          </a:p>
        </p:txBody>
      </p:sp>
      <p:sp>
        <p:nvSpPr>
          <p:cNvPr id="41" name="Text 39"/>
          <p:cNvSpPr/>
          <p:nvPr/>
        </p:nvSpPr>
        <p:spPr>
          <a:xfrm>
            <a:off x="8275320" y="582472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3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Visão ilustrativa — dados fictícios</a:t>
            </a:r>
            <a:endParaRPr lang="en-US" sz="9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ORGANIZAÇÃO DA EQUIPE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Horários de cada pessoa, respeitados pela agenda.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Configure a jornada da empresa e personalize as escalas quando necessário.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777240" y="2670048"/>
            <a:ext cx="292608" cy="292608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6676" y="2656332"/>
            <a:ext cx="201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16152" y="2615184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Jornada do negócio</a:t>
            </a:r>
            <a:endParaRPr lang="en-US" sz="1530" dirty="0"/>
          </a:p>
        </p:txBody>
      </p:sp>
      <p:sp>
        <p:nvSpPr>
          <p:cNvPr id="14" name="Text 12"/>
          <p:cNvSpPr/>
          <p:nvPr/>
        </p:nvSpPr>
        <p:spPr>
          <a:xfrm>
            <a:off x="1216152" y="2944368"/>
            <a:ext cx="4434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Dias e horários de atendimento.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777240" y="3794760"/>
            <a:ext cx="292608" cy="292608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6676" y="3781044"/>
            <a:ext cx="201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16152" y="3739896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Escalas por profissional</a:t>
            </a:r>
            <a:endParaRPr lang="en-US" sz="1530" dirty="0"/>
          </a:p>
        </p:txBody>
      </p:sp>
      <p:sp>
        <p:nvSpPr>
          <p:cNvPr id="18" name="Text 16"/>
          <p:cNvSpPr/>
          <p:nvPr/>
        </p:nvSpPr>
        <p:spPr>
          <a:xfrm>
            <a:off x="1216152" y="4069080"/>
            <a:ext cx="4434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Entrada, saída e intervalo para almoço.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777240" y="4919472"/>
            <a:ext cx="292608" cy="292608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6676" y="4905756"/>
            <a:ext cx="201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16152" y="486460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Folgas e exceções</a:t>
            </a:r>
            <a:endParaRPr lang="en-US" sz="1530" dirty="0"/>
          </a:p>
        </p:txBody>
      </p:sp>
      <p:sp>
        <p:nvSpPr>
          <p:cNvPr id="22" name="Text 20"/>
          <p:cNvSpPr/>
          <p:nvPr/>
        </p:nvSpPr>
        <p:spPr>
          <a:xfrm>
            <a:off x="1216152" y="5193792"/>
            <a:ext cx="4434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Bloqueios e datas com expediente especial.</a:t>
            </a:r>
            <a:endParaRPr lang="en-US" sz="1270" dirty="0"/>
          </a:p>
        </p:txBody>
      </p:sp>
      <p:sp>
        <p:nvSpPr>
          <p:cNvPr id="23" name="Shape 21"/>
          <p:cNvSpPr/>
          <p:nvPr/>
        </p:nvSpPr>
        <p:spPr>
          <a:xfrm>
            <a:off x="5989320" y="2478024"/>
            <a:ext cx="5376672" cy="3483864"/>
          </a:xfrm>
          <a:prstGeom prst="roundRect">
            <a:avLst>
              <a:gd name="adj" fmla="val 524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45936" y="2788920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Disponibilidade ilustrativa</a:t>
            </a:r>
            <a:endParaRPr lang="en-US" sz="1540" dirty="0"/>
          </a:p>
        </p:txBody>
      </p:sp>
      <p:sp>
        <p:nvSpPr>
          <p:cNvPr id="25" name="Text 23"/>
          <p:cNvSpPr/>
          <p:nvPr/>
        </p:nvSpPr>
        <p:spPr>
          <a:xfrm>
            <a:off x="6419088" y="333756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6419088" y="3703320"/>
            <a:ext cx="777240" cy="1316736"/>
          </a:xfrm>
          <a:prstGeom prst="roundRect">
            <a:avLst>
              <a:gd name="adj" fmla="val 11765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19088" y="3703320"/>
            <a:ext cx="777240" cy="384048"/>
          </a:xfrm>
          <a:prstGeom prst="roundRect">
            <a:avLst>
              <a:gd name="adj" fmla="val 19048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419088" y="4462272"/>
            <a:ext cx="777240" cy="566928"/>
          </a:xfrm>
          <a:prstGeom prst="roundRect">
            <a:avLst>
              <a:gd name="adj" fmla="val 12903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51776" y="333756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7351776" y="3703320"/>
            <a:ext cx="777240" cy="1316736"/>
          </a:xfrm>
          <a:prstGeom prst="roundRect">
            <a:avLst>
              <a:gd name="adj" fmla="val 11765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351776" y="3703320"/>
            <a:ext cx="777240" cy="384048"/>
          </a:xfrm>
          <a:prstGeom prst="roundRect">
            <a:avLst>
              <a:gd name="adj" fmla="val 19048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351776" y="4462272"/>
            <a:ext cx="777240" cy="566928"/>
          </a:xfrm>
          <a:prstGeom prst="roundRect">
            <a:avLst>
              <a:gd name="adj" fmla="val 12903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284464" y="333756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</a:t>
            </a:r>
            <a:endParaRPr lang="en-US" sz="1020" dirty="0"/>
          </a:p>
        </p:txBody>
      </p:sp>
      <p:sp>
        <p:nvSpPr>
          <p:cNvPr id="34" name="Shape 32"/>
          <p:cNvSpPr/>
          <p:nvPr/>
        </p:nvSpPr>
        <p:spPr>
          <a:xfrm>
            <a:off x="8284464" y="3703320"/>
            <a:ext cx="777240" cy="1316736"/>
          </a:xfrm>
          <a:prstGeom prst="roundRect">
            <a:avLst>
              <a:gd name="adj" fmla="val 11765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284464" y="3703320"/>
            <a:ext cx="777240" cy="384048"/>
          </a:xfrm>
          <a:prstGeom prst="roundRect">
            <a:avLst>
              <a:gd name="adj" fmla="val 19048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284464" y="4462272"/>
            <a:ext cx="777240" cy="566928"/>
          </a:xfrm>
          <a:prstGeom prst="roundRect">
            <a:avLst>
              <a:gd name="adj" fmla="val 12903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217152" y="333756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QUI</a:t>
            </a:r>
            <a:endParaRPr lang="en-US" sz="1020" dirty="0"/>
          </a:p>
        </p:txBody>
      </p:sp>
      <p:sp>
        <p:nvSpPr>
          <p:cNvPr id="38" name="Shape 36"/>
          <p:cNvSpPr/>
          <p:nvPr/>
        </p:nvSpPr>
        <p:spPr>
          <a:xfrm>
            <a:off x="9217152" y="3703320"/>
            <a:ext cx="777240" cy="1316736"/>
          </a:xfrm>
          <a:prstGeom prst="roundRect">
            <a:avLst>
              <a:gd name="adj" fmla="val 11765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217152" y="3703320"/>
            <a:ext cx="777240" cy="384048"/>
          </a:xfrm>
          <a:prstGeom prst="roundRect">
            <a:avLst>
              <a:gd name="adj" fmla="val 19048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217152" y="4462272"/>
            <a:ext cx="777240" cy="566928"/>
          </a:xfrm>
          <a:prstGeom prst="roundRect">
            <a:avLst>
              <a:gd name="adj" fmla="val 12903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149840" y="333756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SEX</a:t>
            </a:r>
            <a:endParaRPr lang="en-US" sz="1020" dirty="0"/>
          </a:p>
        </p:txBody>
      </p:sp>
      <p:sp>
        <p:nvSpPr>
          <p:cNvPr id="42" name="Shape 40"/>
          <p:cNvSpPr/>
          <p:nvPr/>
        </p:nvSpPr>
        <p:spPr>
          <a:xfrm>
            <a:off x="10149840" y="3703320"/>
            <a:ext cx="777240" cy="1316736"/>
          </a:xfrm>
          <a:prstGeom prst="roundRect">
            <a:avLst>
              <a:gd name="adj" fmla="val 11765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0149840" y="3703320"/>
            <a:ext cx="777240" cy="384048"/>
          </a:xfrm>
          <a:prstGeom prst="roundRect">
            <a:avLst>
              <a:gd name="adj" fmla="val 19048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149840" y="4462272"/>
            <a:ext cx="777240" cy="566928"/>
          </a:xfrm>
          <a:prstGeom prst="roundRect">
            <a:avLst>
              <a:gd name="adj" fmla="val 12903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547104" y="5294376"/>
            <a:ext cx="1188720" cy="246888"/>
          </a:xfrm>
          <a:prstGeom prst="roundRect">
            <a:avLst>
              <a:gd name="adj" fmla="val 22222"/>
            </a:avLst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818120" y="5266944"/>
            <a:ext cx="12344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9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1090" dirty="0"/>
          </a:p>
        </p:txBody>
      </p:sp>
      <p:sp>
        <p:nvSpPr>
          <p:cNvPr id="47" name="Shape 45"/>
          <p:cNvSpPr/>
          <p:nvPr/>
        </p:nvSpPr>
        <p:spPr>
          <a:xfrm>
            <a:off x="9262872" y="5294376"/>
            <a:ext cx="932688" cy="246888"/>
          </a:xfrm>
          <a:prstGeom prst="roundRect">
            <a:avLst>
              <a:gd name="adj" fmla="val 22222"/>
            </a:avLst>
          </a:prstGeom>
          <a:solidFill>
            <a:srgbClr val="FFF2DE"/>
          </a:solidFill>
          <a:ln w="12700">
            <a:solidFill>
              <a:srgbClr val="FFF2DE">
                <a:alpha val="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0268712" y="5266944"/>
            <a:ext cx="9418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9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Almoço</a:t>
            </a:r>
            <a:endParaRPr lang="en-US" sz="1090" dirty="0"/>
          </a:p>
        </p:txBody>
      </p:sp>
      <p:sp>
        <p:nvSpPr>
          <p:cNvPr id="49" name="Text 47"/>
          <p:cNvSpPr/>
          <p:nvPr/>
        </p:nvSpPr>
        <p:spPr>
          <a:xfrm>
            <a:off x="6163056" y="5980176"/>
            <a:ext cx="5029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disponibilidade real também considera reservas existentes e a duração de cada serviço.</a:t>
            </a:r>
            <a:endParaRPr lang="en-US" sz="10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 AUTONOMIA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cliente participa do cuidado com o horário.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experiência organizada antes, durante e depois da reserva.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704088" y="2642616"/>
            <a:ext cx="3547872" cy="2276856"/>
          </a:xfrm>
          <a:prstGeom prst="roundRect">
            <a:avLst>
              <a:gd name="adj" fmla="val 8032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96696" y="2944368"/>
            <a:ext cx="576072" cy="57607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3063240"/>
            <a:ext cx="3749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996696" y="3758184"/>
            <a:ext cx="2944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8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</a:t>
            </a:r>
            <a:endParaRPr lang="en-US" sz="1880" dirty="0"/>
          </a:p>
        </p:txBody>
      </p:sp>
      <p:sp>
        <p:nvSpPr>
          <p:cNvPr id="15" name="Text 13"/>
          <p:cNvSpPr/>
          <p:nvPr/>
        </p:nvSpPr>
        <p:spPr>
          <a:xfrm>
            <a:off x="996696" y="4261104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4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Reserva criada pelo link público.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4526280" y="2642616"/>
            <a:ext cx="3547872" cy="2276856"/>
          </a:xfrm>
          <a:prstGeom prst="roundRect">
            <a:avLst>
              <a:gd name="adj" fmla="val 8032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18888" y="2944368"/>
            <a:ext cx="576072" cy="576072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19472" y="3063240"/>
            <a:ext cx="3749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818888" y="3758184"/>
            <a:ext cx="2944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8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Confirmação</a:t>
            </a:r>
            <a:endParaRPr lang="en-US" sz="1880" dirty="0"/>
          </a:p>
        </p:txBody>
      </p:sp>
      <p:sp>
        <p:nvSpPr>
          <p:cNvPr id="20" name="Text 18"/>
          <p:cNvSpPr/>
          <p:nvPr/>
        </p:nvSpPr>
        <p:spPr>
          <a:xfrm>
            <a:off x="4818888" y="4261104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4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 responde pelo link individual.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8348472" y="2642616"/>
            <a:ext cx="3547872" cy="2276856"/>
          </a:xfrm>
          <a:prstGeom prst="roundRect">
            <a:avLst>
              <a:gd name="adj" fmla="val 8032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641080" y="2944368"/>
            <a:ext cx="576072" cy="57607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741664" y="3063240"/>
            <a:ext cx="3749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641080" y="3758184"/>
            <a:ext cx="2944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8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Cancelamento</a:t>
            </a:r>
            <a:endParaRPr lang="en-US" sz="1880" dirty="0"/>
          </a:p>
        </p:txBody>
      </p:sp>
      <p:sp>
        <p:nvSpPr>
          <p:cNvPr id="25" name="Text 23"/>
          <p:cNvSpPr/>
          <p:nvPr/>
        </p:nvSpPr>
        <p:spPr>
          <a:xfrm>
            <a:off x="8641080" y="4261104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4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Quando cancelado, o horário pode voltar a ficar livre.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1014984" y="5285232"/>
            <a:ext cx="10040112" cy="548640"/>
          </a:xfrm>
          <a:prstGeom prst="roundRect">
            <a:avLst>
              <a:gd name="adj" fmla="val 2166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325880" y="5404104"/>
            <a:ext cx="9601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4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Contato por WhatsApp: o sistema prepara a mensagem, e o estabelecimento realiza o envio manual.</a:t>
            </a:r>
            <a:endParaRPr lang="en-US" sz="12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 VISIBILIDADE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 link de agendamento pode ir aonde seus clientes estão.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Compartilhe o endereço do estabelecimento ou divulgue o QR Code.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777240" y="2624328"/>
            <a:ext cx="6720840" cy="3209544"/>
          </a:xfrm>
          <a:prstGeom prst="roundRect">
            <a:avLst>
              <a:gd name="adj" fmla="val 5698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97864" y="2990088"/>
            <a:ext cx="2432304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pic>
        <p:nvPicPr>
          <p:cNvPr id="13" name="Image 0" descr="/mnt/data/work_techlegacy/qr_techlegacy_ho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2456" y="3145536"/>
            <a:ext cx="2103120" cy="21031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3913632" y="2971800"/>
            <a:ext cx="2990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1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QR Code ilustrativo para a página comercial Techlegacy</a:t>
            </a:r>
            <a:endParaRPr lang="en-US" sz="1710" dirty="0"/>
          </a:p>
        </p:txBody>
      </p:sp>
      <p:sp>
        <p:nvSpPr>
          <p:cNvPr id="15" name="Text 12"/>
          <p:cNvSpPr/>
          <p:nvPr/>
        </p:nvSpPr>
        <p:spPr>
          <a:xfrm>
            <a:off x="3913632" y="3822192"/>
            <a:ext cx="293522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8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sistema, cada estabelecimento pode baixar o seu próprio QR Code de agendamento.</a:t>
            </a:r>
            <a:endParaRPr lang="en-US" sz="1380" dirty="0"/>
          </a:p>
        </p:txBody>
      </p:sp>
      <p:sp>
        <p:nvSpPr>
          <p:cNvPr id="16" name="Shape 13"/>
          <p:cNvSpPr/>
          <p:nvPr/>
        </p:nvSpPr>
        <p:spPr>
          <a:xfrm>
            <a:off x="7818120" y="2770632"/>
            <a:ext cx="3538728" cy="758952"/>
          </a:xfrm>
          <a:prstGeom prst="roundRect">
            <a:avLst>
              <a:gd name="adj" fmla="val 1686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074152" y="2852928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</a:t>
            </a:r>
            <a:endParaRPr lang="en-US" sz="1410" dirty="0"/>
          </a:p>
        </p:txBody>
      </p:sp>
      <p:sp>
        <p:nvSpPr>
          <p:cNvPr id="18" name="Text 15"/>
          <p:cNvSpPr/>
          <p:nvPr/>
        </p:nvSpPr>
        <p:spPr>
          <a:xfrm>
            <a:off x="8074152" y="3163824"/>
            <a:ext cx="2980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Envie em uma conversa</a:t>
            </a:r>
            <a:endParaRPr lang="en-US" sz="1170" dirty="0"/>
          </a:p>
        </p:txBody>
      </p:sp>
      <p:sp>
        <p:nvSpPr>
          <p:cNvPr id="19" name="Shape 16"/>
          <p:cNvSpPr/>
          <p:nvPr/>
        </p:nvSpPr>
        <p:spPr>
          <a:xfrm>
            <a:off x="7818120" y="3739896"/>
            <a:ext cx="3538728" cy="758952"/>
          </a:xfrm>
          <a:prstGeom prst="roundRect">
            <a:avLst>
              <a:gd name="adj" fmla="val 1686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74152" y="3822192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Instagram</a:t>
            </a:r>
            <a:endParaRPr lang="en-US" sz="1410" dirty="0"/>
          </a:p>
        </p:txBody>
      </p:sp>
      <p:sp>
        <p:nvSpPr>
          <p:cNvPr id="21" name="Text 18"/>
          <p:cNvSpPr/>
          <p:nvPr/>
        </p:nvSpPr>
        <p:spPr>
          <a:xfrm>
            <a:off x="8074152" y="4133088"/>
            <a:ext cx="2980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Compartilhe na bio</a:t>
            </a:r>
            <a:endParaRPr lang="en-US" sz="1170" dirty="0"/>
          </a:p>
        </p:txBody>
      </p:sp>
      <p:sp>
        <p:nvSpPr>
          <p:cNvPr id="22" name="Shape 19"/>
          <p:cNvSpPr/>
          <p:nvPr/>
        </p:nvSpPr>
        <p:spPr>
          <a:xfrm>
            <a:off x="7818120" y="4709160"/>
            <a:ext cx="3538728" cy="758952"/>
          </a:xfrm>
          <a:prstGeom prst="roundRect">
            <a:avLst>
              <a:gd name="adj" fmla="val 1686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074152" y="4791456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 presencial</a:t>
            </a:r>
            <a:endParaRPr lang="en-US" sz="1410" dirty="0"/>
          </a:p>
        </p:txBody>
      </p:sp>
      <p:sp>
        <p:nvSpPr>
          <p:cNvPr id="24" name="Text 21"/>
          <p:cNvSpPr/>
          <p:nvPr/>
        </p:nvSpPr>
        <p:spPr>
          <a:xfrm>
            <a:off x="8074152" y="5102352"/>
            <a:ext cx="2980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Exiba o QR Code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PRIMEIRO ACESSO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Começar é simples, mesmo sem equipe técnica.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guia dentro do painel acompanha os primeiros passos e fica disponível para consulta.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832104" y="2551176"/>
            <a:ext cx="5907024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4984" y="2715768"/>
            <a:ext cx="320040" cy="320040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8136" y="2706624"/>
            <a:ext cx="1645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545336" y="2706624"/>
            <a:ext cx="48280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 horários</a:t>
            </a:r>
            <a:endParaRPr lang="en-US" sz="1630" dirty="0"/>
          </a:p>
        </p:txBody>
      </p:sp>
      <p:sp>
        <p:nvSpPr>
          <p:cNvPr id="15" name="Shape 13"/>
          <p:cNvSpPr/>
          <p:nvPr/>
        </p:nvSpPr>
        <p:spPr>
          <a:xfrm>
            <a:off x="832104" y="3319272"/>
            <a:ext cx="5907024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4984" y="3483864"/>
            <a:ext cx="320040" cy="320040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8136" y="3474720"/>
            <a:ext cx="1645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1545336" y="3474720"/>
            <a:ext cx="48280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Cadastrar serviços</a:t>
            </a:r>
            <a:endParaRPr lang="en-US" sz="1630" dirty="0"/>
          </a:p>
        </p:txBody>
      </p:sp>
      <p:sp>
        <p:nvSpPr>
          <p:cNvPr id="19" name="Shape 17"/>
          <p:cNvSpPr/>
          <p:nvPr/>
        </p:nvSpPr>
        <p:spPr>
          <a:xfrm>
            <a:off x="832104" y="4087368"/>
            <a:ext cx="5907024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4984" y="4251960"/>
            <a:ext cx="320040" cy="320040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88136" y="4242816"/>
            <a:ext cx="1645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1545336" y="4242816"/>
            <a:ext cx="48280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Cadastrar profissionais</a:t>
            </a:r>
            <a:endParaRPr lang="en-US" sz="1630" dirty="0"/>
          </a:p>
        </p:txBody>
      </p:sp>
      <p:sp>
        <p:nvSpPr>
          <p:cNvPr id="23" name="Shape 21"/>
          <p:cNvSpPr/>
          <p:nvPr/>
        </p:nvSpPr>
        <p:spPr>
          <a:xfrm>
            <a:off x="832104" y="4855464"/>
            <a:ext cx="5907024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14984" y="5020056"/>
            <a:ext cx="320040" cy="320040"/>
          </a:xfrm>
          <a:prstGeom prst="ellipse">
            <a:avLst/>
          </a:prstGeom>
          <a:solidFill>
            <a:srgbClr val="E5F7EE"/>
          </a:solidFill>
          <a:ln w="12700">
            <a:solidFill>
              <a:srgbClr val="E5F7EE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88136" y="5010912"/>
            <a:ext cx="1645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8C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1545336" y="5010912"/>
            <a:ext cx="48280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3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Compartilhar o link</a:t>
            </a:r>
            <a:endParaRPr lang="en-US" sz="1630" dirty="0"/>
          </a:p>
        </p:txBody>
      </p:sp>
      <p:sp>
        <p:nvSpPr>
          <p:cNvPr id="27" name="Shape 25"/>
          <p:cNvSpPr/>
          <p:nvPr/>
        </p:nvSpPr>
        <p:spPr>
          <a:xfrm>
            <a:off x="7324344" y="2615184"/>
            <a:ext cx="4050792" cy="3182112"/>
          </a:xfrm>
          <a:prstGeom prst="roundRect">
            <a:avLst>
              <a:gd name="adj" fmla="val 689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17536" y="3026664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10" b="1" spc="10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 PROGRESSO</a:t>
            </a:r>
            <a:endParaRPr lang="en-US" sz="1310" dirty="0"/>
          </a:p>
        </p:txBody>
      </p:sp>
      <p:sp>
        <p:nvSpPr>
          <p:cNvPr id="29" name="Text 27"/>
          <p:cNvSpPr/>
          <p:nvPr/>
        </p:nvSpPr>
        <p:spPr>
          <a:xfrm>
            <a:off x="7717536" y="3511296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424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de 4</a:t>
            </a:r>
            <a:endParaRPr lang="en-US" sz="4240" dirty="0"/>
          </a:p>
        </p:txBody>
      </p:sp>
      <p:sp>
        <p:nvSpPr>
          <p:cNvPr id="30" name="Shape 28"/>
          <p:cNvSpPr/>
          <p:nvPr/>
        </p:nvSpPr>
        <p:spPr>
          <a:xfrm>
            <a:off x="7717536" y="4379976"/>
            <a:ext cx="3182112" cy="219456"/>
          </a:xfrm>
          <a:prstGeom prst="roundRect">
            <a:avLst>
              <a:gd name="adj" fmla="val 41667"/>
            </a:avLst>
          </a:prstGeom>
          <a:solidFill>
            <a:srgbClr val="CEDCF8"/>
          </a:solidFill>
          <a:ln w="12700">
            <a:solidFill>
              <a:srgbClr val="CEDCF8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717536" y="4379976"/>
            <a:ext cx="2386584" cy="219456"/>
          </a:xfrm>
          <a:prstGeom prst="roundRect">
            <a:avLst>
              <a:gd name="adj" fmla="val 4166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717536" y="4956048"/>
            <a:ext cx="313639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Continue de onde parou.</a:t>
            </a:r>
            <a:endParaRPr lang="en-US" sz="1410" dirty="0"/>
          </a:p>
        </p:txBody>
      </p:sp>
      <p:sp>
        <p:nvSpPr>
          <p:cNvPr id="33" name="Text 31"/>
          <p:cNvSpPr/>
          <p:nvPr/>
        </p:nvSpPr>
        <p:spPr>
          <a:xfrm>
            <a:off x="7781544" y="5586984"/>
            <a:ext cx="3127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Ilustração do progresso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VISÃO DO NEGÓCIO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Acompanhe o movimento da sua operação.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ajudam a entender a agenda e a atividade dos profissionais.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749808" y="2542032"/>
            <a:ext cx="3511296" cy="1490472"/>
          </a:xfrm>
          <a:prstGeom prst="roundRect">
            <a:avLst>
              <a:gd name="adj" fmla="val 1042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2752344"/>
            <a:ext cx="297180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005840" y="3291840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Concluídos e futuros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4535424" y="2542032"/>
            <a:ext cx="3511296" cy="1490472"/>
          </a:xfrm>
          <a:prstGeom prst="roundRect">
            <a:avLst>
              <a:gd name="adj" fmla="val 1042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91456" y="2752344"/>
            <a:ext cx="297180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Profissionais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791456" y="3291840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Visão por pessoa</a:t>
            </a:r>
            <a:endParaRPr lang="en-US" sz="1340" dirty="0"/>
          </a:p>
        </p:txBody>
      </p:sp>
      <p:sp>
        <p:nvSpPr>
          <p:cNvPr id="17" name="Shape 15"/>
          <p:cNvSpPr/>
          <p:nvPr/>
        </p:nvSpPr>
        <p:spPr>
          <a:xfrm>
            <a:off x="8321040" y="2542032"/>
            <a:ext cx="3511296" cy="1490472"/>
          </a:xfrm>
          <a:prstGeom prst="roundRect">
            <a:avLst>
              <a:gd name="adj" fmla="val 1042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77072" y="2752344"/>
            <a:ext cx="297180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577072" y="3291840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Realizados e previstos</a:t>
            </a:r>
            <a:endParaRPr lang="en-US" sz="1340" dirty="0"/>
          </a:p>
        </p:txBody>
      </p:sp>
      <p:sp>
        <p:nvSpPr>
          <p:cNvPr id="20" name="Shape 18"/>
          <p:cNvSpPr/>
          <p:nvPr/>
        </p:nvSpPr>
        <p:spPr>
          <a:xfrm>
            <a:off x="749808" y="4370832"/>
            <a:ext cx="10954512" cy="1426464"/>
          </a:xfrm>
          <a:prstGeom prst="roundRect">
            <a:avLst>
              <a:gd name="adj" fmla="val 10256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88136" y="4663440"/>
            <a:ext cx="99669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5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Visualize tendências por período e organize sua equipe com mais contexto.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1097280" y="5925312"/>
            <a:ext cx="10058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7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Valores são estimativas brutas; não substituem indicadores fiscais ou financeiros.</a:t>
            </a:r>
            <a:endParaRPr lang="en-US" sz="10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8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E0E7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 /  12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78638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PLANOS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67512" y="11064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Conheça primeiro. Continue com simplicidade.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85800" y="188366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Preço apresentado na landing page da versão analisada.</a:t>
            </a:r>
            <a:endParaRPr lang="en-US" sz="1520" dirty="0"/>
          </a:p>
        </p:txBody>
      </p:sp>
      <p:sp>
        <p:nvSpPr>
          <p:cNvPr id="11" name="Shape 9"/>
          <p:cNvSpPr/>
          <p:nvPr/>
        </p:nvSpPr>
        <p:spPr>
          <a:xfrm>
            <a:off x="877824" y="2496312"/>
            <a:ext cx="5065776" cy="3474720"/>
          </a:xfrm>
          <a:prstGeom prst="roundRect">
            <a:avLst>
              <a:gd name="adj" fmla="val 5789"/>
            </a:avLst>
          </a:prstGeom>
          <a:solidFill>
            <a:srgbClr val="FFFFFF"/>
          </a:solidFill>
          <a:ln w="12700">
            <a:solidFill>
              <a:srgbClr val="E0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16152" y="2761488"/>
            <a:ext cx="1682496" cy="329184"/>
          </a:xfrm>
          <a:prstGeom prst="roundRect">
            <a:avLst>
              <a:gd name="adj" fmla="val 44444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344168" y="2775204"/>
            <a:ext cx="1426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b="1" spc="100" kern="0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CONHECER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1216152" y="3209544"/>
            <a:ext cx="33375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Teste Grátis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216152" y="3749040"/>
            <a:ext cx="24688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R$ 0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1225296" y="4517136"/>
            <a:ext cx="41696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 dias · Acesso completo</a:t>
            </a:r>
            <a:endParaRPr lang="en-US" sz="1410" dirty="0"/>
          </a:p>
        </p:txBody>
      </p:sp>
      <p:sp>
        <p:nvSpPr>
          <p:cNvPr id="17" name="Shape 15"/>
          <p:cNvSpPr/>
          <p:nvPr/>
        </p:nvSpPr>
        <p:spPr>
          <a:xfrm>
            <a:off x="1225296" y="5166360"/>
            <a:ext cx="4288536" cy="521208"/>
          </a:xfrm>
          <a:prstGeom prst="roundRect">
            <a:avLst>
              <a:gd name="adj" fmla="val 21053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35608" y="5257800"/>
            <a:ext cx="3886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40" b="1" dirty="0">
                <a:solidFill>
                  <a:srgbClr val="2458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Começar teste grátis</a:t>
            </a:r>
            <a:endParaRPr lang="en-US" sz="1540" dirty="0"/>
          </a:p>
        </p:txBody>
      </p:sp>
      <p:sp>
        <p:nvSpPr>
          <p:cNvPr id="19" name="Shape 17"/>
          <p:cNvSpPr/>
          <p:nvPr/>
        </p:nvSpPr>
        <p:spPr>
          <a:xfrm>
            <a:off x="6254496" y="2368296"/>
            <a:ext cx="5038344" cy="3602736"/>
          </a:xfrm>
          <a:prstGeom prst="roundRect">
            <a:avLst>
              <a:gd name="adj" fmla="val 5584"/>
            </a:avLst>
          </a:prstGeom>
          <a:solidFill>
            <a:srgbClr val="EAF1FF"/>
          </a:solidFill>
          <a:ln w="12700">
            <a:solidFill>
              <a:srgbClr val="2458D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92824" y="2651760"/>
            <a:ext cx="2002536" cy="329184"/>
          </a:xfrm>
          <a:prstGeom prst="roundRect">
            <a:avLst>
              <a:gd name="adj" fmla="val 44444"/>
            </a:avLst>
          </a:prstGeom>
          <a:solidFill>
            <a:srgbClr val="2B5CDB"/>
          </a:solidFill>
          <a:ln w="12700">
            <a:solidFill>
              <a:srgbClr val="2B5CDB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720840" y="2665476"/>
            <a:ext cx="1746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b="1" spc="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CONTINUAR</a:t>
            </a:r>
            <a:endParaRPr lang="en-US" sz="1020" dirty="0"/>
          </a:p>
        </p:txBody>
      </p:sp>
      <p:sp>
        <p:nvSpPr>
          <p:cNvPr id="22" name="Text 20"/>
          <p:cNvSpPr/>
          <p:nvPr/>
        </p:nvSpPr>
        <p:spPr>
          <a:xfrm>
            <a:off x="6592824" y="3172968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1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Edição Standard</a:t>
            </a:r>
            <a:endParaRPr lang="en-US" sz="2210" dirty="0"/>
          </a:p>
        </p:txBody>
      </p:sp>
      <p:sp>
        <p:nvSpPr>
          <p:cNvPr id="23" name="Text 21"/>
          <p:cNvSpPr/>
          <p:nvPr/>
        </p:nvSpPr>
        <p:spPr>
          <a:xfrm>
            <a:off x="6592824" y="3712464"/>
            <a:ext cx="28803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20" b="1" dirty="0">
                <a:solidFill>
                  <a:srgbClr val="1123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R$ 50</a:t>
            </a:r>
            <a:endParaRPr lang="en-US" sz="3720" dirty="0"/>
          </a:p>
        </p:txBody>
      </p:sp>
      <p:sp>
        <p:nvSpPr>
          <p:cNvPr id="24" name="Text 22"/>
          <p:cNvSpPr/>
          <p:nvPr/>
        </p:nvSpPr>
        <p:spPr>
          <a:xfrm>
            <a:off x="6601968" y="4507992"/>
            <a:ext cx="435254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 mês · contratação assistida</a:t>
            </a:r>
            <a:endParaRPr lang="en-US" sz="1390" dirty="0"/>
          </a:p>
        </p:txBody>
      </p:sp>
      <p:sp>
        <p:nvSpPr>
          <p:cNvPr id="25" name="Shape 23"/>
          <p:cNvSpPr/>
          <p:nvPr/>
        </p:nvSpPr>
        <p:spPr>
          <a:xfrm>
            <a:off x="6601968" y="5166360"/>
            <a:ext cx="4334256" cy="521208"/>
          </a:xfrm>
          <a:prstGeom prst="roundRect">
            <a:avLst>
              <a:gd name="adj" fmla="val 21053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757416" y="5248656"/>
            <a:ext cx="40782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Conversar pelo WhatsApp</a:t>
            </a:r>
            <a:endParaRPr lang="en-US" sz="1520" dirty="0"/>
          </a:p>
        </p:txBody>
      </p:sp>
      <p:sp>
        <p:nvSpPr>
          <p:cNvPr id="27" name="Text 25"/>
          <p:cNvSpPr/>
          <p:nvPr/>
        </p:nvSpPr>
        <p:spPr>
          <a:xfrm>
            <a:off x="868680" y="6071616"/>
            <a:ext cx="10698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6071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Contratação pelo WhatsApp (sem checkout integrado nesta versão).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5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320040" cy="320040"/>
          </a:xfrm>
          <a:prstGeom prst="roundRect">
            <a:avLst>
              <a:gd name="adj" fmla="val 22857"/>
            </a:avLst>
          </a:prstGeom>
          <a:solidFill>
            <a:srgbClr val="253A60"/>
          </a:solidFill>
          <a:ln w="12700">
            <a:solidFill>
              <a:srgbClr val="253A60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321869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320040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7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Techlegacy</a:t>
            </a:r>
            <a:endParaRPr lang="en-US" sz="1470" dirty="0"/>
          </a:p>
        </p:txBody>
      </p:sp>
      <p:sp>
        <p:nvSpPr>
          <p:cNvPr id="5" name="Shape 3"/>
          <p:cNvSpPr/>
          <p:nvPr/>
        </p:nvSpPr>
        <p:spPr>
          <a:xfrm>
            <a:off x="594360" y="6455664"/>
            <a:ext cx="11018520" cy="0"/>
          </a:xfrm>
          <a:prstGeom prst="line">
            <a:avLst/>
          </a:prstGeom>
          <a:noFill/>
          <a:ln w="7620">
            <a:solidFill>
              <a:srgbClr val="403B6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64922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A6AD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AGENDAMENTO TECHLEGACY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744200" y="6492240"/>
            <a:ext cx="786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A6AD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 /  12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735824" y="137160"/>
            <a:ext cx="4407408" cy="6263640"/>
          </a:xfrm>
          <a:prstGeom prst="ellipse">
            <a:avLst/>
          </a:prstGeom>
          <a:solidFill>
            <a:srgbClr val="29285C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2376" y="1069848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spc="150" kern="0" dirty="0">
                <a:solidFill>
                  <a:srgbClr val="B1C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COMECE A SIMPLIFICAR A ROTINA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713232" y="1645920"/>
            <a:ext cx="758952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3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 tempo para atender.</a:t>
            </a:r>
            <a:endParaRPr lang="en-US" sz="3360" dirty="0"/>
          </a:p>
          <a:p>
            <a:pPr algn="l" indent="0" marL="0">
              <a:buNone/>
            </a:pPr>
            <a:r>
              <a:rPr lang="en-US" sz="33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Menos tempo para organizar.</a:t>
            </a:r>
            <a:endParaRPr lang="en-US" sz="3360" dirty="0"/>
          </a:p>
        </p:txBody>
      </p:sp>
      <p:sp>
        <p:nvSpPr>
          <p:cNvPr id="11" name="Text 9"/>
          <p:cNvSpPr/>
          <p:nvPr/>
        </p:nvSpPr>
        <p:spPr>
          <a:xfrm>
            <a:off x="749808" y="3401568"/>
            <a:ext cx="70774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20" dirty="0">
                <a:solidFill>
                  <a:srgbClr val="D2DA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Teste grátis por 30 dias ou converse com a equipe Techlegacy.</a:t>
            </a:r>
            <a:endParaRPr lang="en-US" sz="1720" dirty="0"/>
          </a:p>
        </p:txBody>
      </p:sp>
      <p:sp>
        <p:nvSpPr>
          <p:cNvPr id="12" name="Shape 10"/>
          <p:cNvSpPr/>
          <p:nvPr/>
        </p:nvSpPr>
        <p:spPr>
          <a:xfrm>
            <a:off x="749808" y="4553712"/>
            <a:ext cx="6035040" cy="603504"/>
          </a:xfrm>
          <a:prstGeom prst="roundRect">
            <a:avLst>
              <a:gd name="adj" fmla="val 22727"/>
            </a:avLst>
          </a:prstGeom>
          <a:solidFill>
            <a:srgbClr val="2458DA"/>
          </a:solidFill>
          <a:ln w="12700">
            <a:solidFill>
              <a:srgbClr val="2458DA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9264" y="4663440"/>
            <a:ext cx="5577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3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agenda.techlegacy.com.br/home</a:t>
            </a:r>
            <a:endParaRPr lang="en-US" sz="1830" dirty="0"/>
          </a:p>
        </p:txBody>
      </p:sp>
      <p:sp>
        <p:nvSpPr>
          <p:cNvPr id="14" name="Text 12"/>
          <p:cNvSpPr/>
          <p:nvPr/>
        </p:nvSpPr>
        <p:spPr>
          <a:xfrm>
            <a:off x="749808" y="5605272"/>
            <a:ext cx="5074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D4D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WhatsApp: (11) 91323-4403</a:t>
            </a:r>
            <a:endParaRPr lang="en-US" sz="1520" dirty="0"/>
          </a:p>
        </p:txBody>
      </p:sp>
      <p:sp>
        <p:nvSpPr>
          <p:cNvPr id="15" name="Text 13"/>
          <p:cNvSpPr/>
          <p:nvPr/>
        </p:nvSpPr>
        <p:spPr>
          <a:xfrm>
            <a:off x="749808" y="59893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10" dirty="0">
                <a:solidFill>
                  <a:srgbClr val="BBC8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contato@techlegacy.com.br</a:t>
            </a:r>
            <a:endParaRPr lang="en-US" sz="1310" dirty="0"/>
          </a:p>
        </p:txBody>
      </p:sp>
      <p:sp>
        <p:nvSpPr>
          <p:cNvPr id="16" name="Shape 14"/>
          <p:cNvSpPr/>
          <p:nvPr/>
        </p:nvSpPr>
        <p:spPr>
          <a:xfrm>
            <a:off x="8714232" y="1883664"/>
            <a:ext cx="2532888" cy="2569464"/>
          </a:xfrm>
          <a:prstGeom prst="roundRect">
            <a:avLst>
              <a:gd name="adj" fmla="val 794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7" name="Image 0" descr="/mnt/data/work_techlegacy/qr_techlegacy_ho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2832" y="2084832"/>
            <a:ext cx="2112264" cy="2112264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8723376" y="4617720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Aponte para conhecer</a:t>
            </a:r>
            <a:endParaRPr lang="en-US" sz="12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Techlegacy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Agendamento Techlegacy — Apresentação Comercial</dc:title>
  <dc:subject>Apresentação comercial Agendamento Techlegacy</dc:subject>
  <dc:creator>Techlegacy</dc:creator>
  <cp:lastModifiedBy>Techlegacy</cp:lastModifiedBy>
  <cp:revision>1</cp:revision>
  <dcterms:created xsi:type="dcterms:W3CDTF">2026-11-05T19:11:33Z</dcterms:created>
  <dcterms:modified xsi:type="dcterms:W3CDTF">2026-11-05T19:11:33Z</dcterms:modified>
</cp:coreProperties>
</file>