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7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03920" y="-731520"/>
            <a:ext cx="4754880" cy="4754880"/>
          </a:xfrm>
          <a:prstGeom prst="ellipse">
            <a:avLst/>
          </a:prstGeom>
          <a:solidFill>
            <a:srgbClr val="112442"/>
          </a:solidFill>
          <a:ln w="12700">
            <a:solidFill>
              <a:srgbClr val="11244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326880" y="914400"/>
            <a:ext cx="3566160" cy="3566160"/>
          </a:xfrm>
          <a:prstGeom prst="ellipse">
            <a:avLst/>
          </a:prstGeom>
          <a:solidFill>
            <a:srgbClr val="183B70"/>
          </a:solidFill>
          <a:ln w="12700">
            <a:solidFill>
              <a:srgbClr val="183B70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612648"/>
            <a:ext cx="594360" cy="594360"/>
          </a:xfrm>
          <a:prstGeom prst="roundRect">
            <a:avLst>
              <a:gd name="adj" fmla="val 18462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32104" y="694944"/>
            <a:ext cx="43891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1490472" y="79552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68096" y="1591056"/>
            <a:ext cx="3227832" cy="384048"/>
          </a:xfrm>
          <a:prstGeom prst="roundRect">
            <a:avLst>
              <a:gd name="adj" fmla="val 28571"/>
            </a:avLst>
          </a:prstGeom>
          <a:solidFill>
            <a:srgbClr val="19385F"/>
          </a:solidFill>
          <a:ln w="12700">
            <a:solidFill>
              <a:srgbClr val="1938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41832" y="1691640"/>
            <a:ext cx="29077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90" kern="0" dirty="0">
                <a:solidFill>
                  <a:srgbClr val="91C7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INTELIGÊNCIA PARA RETENÇÃO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68096" y="2212848"/>
            <a:ext cx="964692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Descubra sinais de churn antes da perda do cliente.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804672" y="4718304"/>
            <a:ext cx="89611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C2D4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abordagem orientada a dados para priorizar ações de retenção com critérios claros.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768096" y="6080760"/>
            <a:ext cx="4206240" cy="36576"/>
          </a:xfrm>
          <a:prstGeom prst="rect">
            <a:avLst/>
          </a:prstGeom>
          <a:solidFill>
            <a:srgbClr val="20B6CD"/>
          </a:solidFill>
          <a:ln w="12700">
            <a:solidFill>
              <a:srgbClr val="20B6C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5528" y="6291072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E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Portfólio técnico • FIAP Pós-Tech • estudo experimental, não implantação de cliente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DESAFIO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Você sabe quais clientes precisam de atenção agora?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 priorização baseada em evidências, a retenção tende a depender de ações genéricas e tardias.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58368" y="3328416"/>
            <a:ext cx="3410712" cy="1856232"/>
          </a:xfrm>
          <a:prstGeom prst="roundRect">
            <a:avLst>
              <a:gd name="adj" fmla="val 5911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9536" y="3557016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88136" y="3566160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96112" y="398678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Sinais dispersos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96112" y="4590288"/>
            <a:ext cx="29352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Dados de contratos, serviços e cobrança ficam isolados.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398264" y="3328416"/>
            <a:ext cx="3410712" cy="1856232"/>
          </a:xfrm>
          <a:prstGeom prst="roundRect">
            <a:avLst>
              <a:gd name="adj" fmla="val 5911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99432" y="3557016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28032" y="3566160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636008" y="398678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Esforço pouco direcionado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4636008" y="4590288"/>
            <a:ext cx="29352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time dedica atenção semelhante a clientes com riscos diferentes.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138160" y="3328416"/>
            <a:ext cx="3410712" cy="1856232"/>
          </a:xfrm>
          <a:prstGeom prst="roundRect">
            <a:avLst>
              <a:gd name="adj" fmla="val 5911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339328" y="3557016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67928" y="3566160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375904" y="398678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Pouca mensuração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8375904" y="4590288"/>
            <a:ext cx="29352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Fica difícil relacionar campanhas à redução real de cancelamentos.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Oportunidade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Criar uma fila priorizada de clientes para campanhas de retenção testáveis.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PROPOSTA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 base de clientes a decisões mais inteligentes.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modelo estima a propensão ao cancelamento e permite que o negócio defina prioridades e ações.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401568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3816" y="3547872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13816" y="3886200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Dados do cliente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2843784" y="3401568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EAF1FD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017520" y="3547872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017520" y="3886200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Preparação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047488" y="3401568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221224" y="3547872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221224" y="3886200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 de churn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7251192" y="3401568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EAF1FD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24928" y="3547872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424928" y="3886200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Critérios de negócio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454896" y="3401568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628632" y="3547872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628632" y="3886200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Ação de retenção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Importante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score indica risco estimado: nenhuma decisão sobre o cliente precisa ser automática.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FUNCIONA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foi construído no projeto de referência.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Pipeline de ML com preparação consistente, endpoint de previsão e execução containerizada.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58368" y="3319272"/>
            <a:ext cx="3410712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9536" y="3547872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88136" y="3557016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 01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96112" y="39776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Preparação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96112" y="4581144"/>
            <a:ext cx="293522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Variáveis numéricas padronizadas e categóricas codificadas no pipeline.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398264" y="3319272"/>
            <a:ext cx="3410712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99432" y="3547872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28032" y="3557016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 02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636008" y="39776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Classificação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4636008" y="4581144"/>
            <a:ext cx="293522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Regressão Logística com regra de classificação de limiar ≈ 0,40.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138160" y="3319272"/>
            <a:ext cx="3410712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339328" y="3547872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67928" y="3557016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 03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375904" y="39776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Integração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8375904" y="4581144"/>
            <a:ext cx="293522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FastAPI, artefato persistido em joblib e empacotamento Docker.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Aplicação real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Integrações com CRM, agendamentos e automações dependem de implantação específica.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EVIDÊNCIA TÉCNICA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Desenvolvimento estruturado, não apenas um notebook.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Referência experimental com dados públicos de telecomunicações e métodos rastreáveis.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328416"/>
            <a:ext cx="3447288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3511296"/>
            <a:ext cx="312724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7.032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822960" y="4114800"/>
            <a:ext cx="30815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registros após tratamento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4416552"/>
            <a:ext cx="30815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IBM Telco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361688" y="3328416"/>
            <a:ext cx="3447288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26280" y="3511296"/>
            <a:ext cx="312724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80/20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544568" y="4114800"/>
            <a:ext cx="30815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divisão treino/teste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544568" y="4416552"/>
            <a:ext cx="30815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Estratificada • random_state 42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8083296" y="3328416"/>
            <a:ext cx="3447288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47888" y="3511296"/>
            <a:ext cx="312724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0,40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8266176" y="4114800"/>
            <a:ext cx="30815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limiar de decisão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66176" y="4416552"/>
            <a:ext cx="30815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Regressão Logística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Arquitetura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scikit-learn • FastAPI • Pytest • Docker • modelos persistidos em joblib.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 EXPERIMENTAIS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modelo identifica uma parcela relevante dos clientes em risco.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Métricas registradas no conjunto de teste do projeto acadêmico; não representam ROI comercial.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236976"/>
            <a:ext cx="2542032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3419856"/>
            <a:ext cx="222199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68,4%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822960" y="4023360"/>
            <a:ext cx="21762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Recall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4325112"/>
            <a:ext cx="217627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Clientes churn detectados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3456432" y="3236976"/>
            <a:ext cx="2542032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21024" y="3419856"/>
            <a:ext cx="222199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0,629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3639312" y="4023360"/>
            <a:ext cx="21762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F1-score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39312" y="4325112"/>
            <a:ext cx="217627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Equilíbrio precision/recall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6272784" y="3236976"/>
            <a:ext cx="2542032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37376" y="3419856"/>
            <a:ext cx="222199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0,836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6455664" y="4023360"/>
            <a:ext cx="21762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ROC-AUC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455664" y="4325112"/>
            <a:ext cx="217627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Discriminação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9089136" y="3236976"/>
            <a:ext cx="2441448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253728" y="3419856"/>
            <a:ext cx="212140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58,2%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9272016" y="4023360"/>
            <a:ext cx="20756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Precision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9272016" y="4325112"/>
            <a:ext cx="2075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 alertas positivos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Ressalva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limiar foi escolhido com auxílio do teste; um piloto deve usar validação independente.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DIA A DIA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 previsão para uma ação humana e mensurável.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Exemplo ilustrativo de uso — as regras exatas devem ser calibradas com os custos e metas do negócio.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337560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3816" y="3483864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13816" y="3822192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Importar clientes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2843784" y="3337560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EAF1FD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017520" y="3483864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017520" y="3822192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Calcular scores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047488" y="3337560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221224" y="3483864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221224" y="3822192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Definir prioridades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7251192" y="3337560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EAF1FD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24928" y="3483864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424928" y="3822192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Acionar o time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454896" y="3337560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628632" y="3483864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628632" y="3822192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Medir resultados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713232" y="4873752"/>
            <a:ext cx="10789920" cy="493776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14400" y="5029200"/>
            <a:ext cx="10332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Ex.: revisar grupos de maior risco e selecionar campanhas conforme contrato, valor e histórico.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COMEÇAR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piloto que permite provar valor antes de escalar.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desenho e a duração são definidos após avaliação da qualidade dos dados e do fluxo operacional.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310128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3816" y="3456432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13816" y="3794760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Diagnóstico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2843784" y="3310128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EAF1FD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017520" y="3456432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017520" y="3794760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Dados e LGPD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047488" y="3310128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221224" y="3456432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221224" y="3794760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local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7251192" y="3310128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EAF1FD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24928" y="3456432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424928" y="3794760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 controlado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454896" y="3310128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628632" y="3456432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628632" y="3794760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Análise de efeito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Sucesso de negócio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Comparar retenção, custo de contato e grupos de controle — não apenas métricas de ML.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GOVERNANÇA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 útil precisa de métricas, revisão e proteção de dados.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Recomendamos validação fora da amostra, monitoramento de mudanças e decisões supervisionadas.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58368" y="3282696"/>
            <a:ext cx="3410712" cy="1911096"/>
          </a:xfrm>
          <a:prstGeom prst="roundRect">
            <a:avLst>
              <a:gd name="adj" fmla="val 5742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9536" y="3511296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88136" y="3520440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DADOS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96112" y="394106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Privacidade por projeto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96112" y="4544568"/>
            <a:ext cx="2935224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Finalidade, minimização, controles de acesso e revisão LGPD.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398264" y="3282696"/>
            <a:ext cx="3410712" cy="1911096"/>
          </a:xfrm>
          <a:prstGeom prst="roundRect">
            <a:avLst>
              <a:gd name="adj" fmla="val 5742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99432" y="3511296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28032" y="3520440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636008" y="394106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Monitoramento contínuo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4636008" y="4544568"/>
            <a:ext cx="2935224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Acompanhar drift, qualidade dos dados e desempenho após adoção.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138160" y="3282696"/>
            <a:ext cx="3410712" cy="1911096"/>
          </a:xfrm>
          <a:prstGeom prst="roundRect">
            <a:avLst>
              <a:gd name="adj" fmla="val 5742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339328" y="3511296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67928" y="3520440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NEGÓCIO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375904" y="394106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Testes de impacto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8375904" y="4544568"/>
            <a:ext cx="2935224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Medir custo dos falsos alarmes, adesão e retenção incremental.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Escopo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Estudo validado em dataset público; não há prova de ganho financeiro em cliente real.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 DE NEGÓCIO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indicadores comerciais são definidos junto com você.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 estimamos economia sem conhecer a sua margem, taxa de cancelamento e capacidade operacional.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914400" y="3291840"/>
            <a:ext cx="155448" cy="155448"/>
          </a:xfrm>
          <a:prstGeom prst="ellipse">
            <a:avLst/>
          </a:prstGeom>
          <a:solidFill>
            <a:srgbClr val="255BDF"/>
          </a:solidFill>
          <a:ln w="12700">
            <a:solidFill>
              <a:srgbClr val="255BDF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34440" y="3182112"/>
            <a:ext cx="9656064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Clientes em risco abordados com critério de prioridade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914400" y="3886200"/>
            <a:ext cx="155448" cy="155448"/>
          </a:xfrm>
          <a:prstGeom prst="ellipse">
            <a:avLst/>
          </a:prstGeom>
          <a:solidFill>
            <a:srgbClr val="255BDF"/>
          </a:solidFill>
          <a:ln w="12700">
            <a:solidFill>
              <a:srgbClr val="255BDF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234440" y="3776472"/>
            <a:ext cx="9656064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Taxa incremental de retenção contra grupo de controle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914400" y="4480560"/>
            <a:ext cx="155448" cy="155448"/>
          </a:xfrm>
          <a:prstGeom prst="ellipse">
            <a:avLst/>
          </a:prstGeom>
          <a:solidFill>
            <a:srgbClr val="255BDF"/>
          </a:solidFill>
          <a:ln w="12700">
            <a:solidFill>
              <a:srgbClr val="255BDF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234440" y="4370832"/>
            <a:ext cx="9656064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 por cliente retido e retorno sobre o investimento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914400" y="5074920"/>
            <a:ext cx="155448" cy="155448"/>
          </a:xfrm>
          <a:prstGeom prst="ellipse">
            <a:avLst/>
          </a:prstGeom>
          <a:solidFill>
            <a:srgbClr val="255BDF"/>
          </a:solidFill>
          <a:ln w="12700">
            <a:solidFill>
              <a:srgbClr val="255BDF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234440" y="4965192"/>
            <a:ext cx="9656064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Acompanhamento de decisões e necessidade de re-treinamento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ROI do piloto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Receita incremental retida − custo da campanha − custo da solução.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7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8096" y="749808"/>
            <a:ext cx="658368" cy="658368"/>
          </a:xfrm>
          <a:prstGeom prst="roundRect">
            <a:avLst>
              <a:gd name="adj" fmla="val 1666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77824" y="877824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581912" y="9601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04672" y="1901952"/>
            <a:ext cx="9144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93B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PREVISÃO DE CHURN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68096" y="2432304"/>
            <a:ext cx="100584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Preveja riscos. Priorize relacionamentos.</a:t>
            </a:r>
            <a:endParaRPr lang="en-US" sz="3700" dirty="0"/>
          </a:p>
        </p:txBody>
      </p:sp>
      <p:sp>
        <p:nvSpPr>
          <p:cNvPr id="7" name="Text 5"/>
          <p:cNvSpPr/>
          <p:nvPr/>
        </p:nvSpPr>
        <p:spPr>
          <a:xfrm>
            <a:off x="804672" y="4297680"/>
            <a:ext cx="978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BED3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Apresentamos o protótipo, entendemos seus dados e desenhamos um piloto responsável.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04672" y="5705856"/>
            <a:ext cx="5431536" cy="539496"/>
          </a:xfrm>
          <a:prstGeom prst="roundRect">
            <a:avLst>
              <a:gd name="adj" fmla="val 20339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41832" y="5870448"/>
            <a:ext cx="5212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Vamos conversar sobre seu cenário?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547104" y="5824728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dirty="0">
                <a:solidFill>
                  <a:srgbClr val="C2D4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contato@techlegacy.com.br  •  +55 (11) 91323-4403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TechLegacy | Previsão de Churn</dc:title>
  <dc:subject>Previsão de churn - estudo aplicado e potencial comercial</dc:subject>
  <dc:creator>TechLegacy</dc:creator>
  <cp:lastModifiedBy>TechLegacy</cp:lastModifiedBy>
  <cp:revision>1</cp:revision>
  <dcterms:created xsi:type="dcterms:W3CDTF">2026-11-05T23:20:50Z</dcterms:created>
  <dcterms:modified xsi:type="dcterms:W3CDTF">2026-11-05T23:20:50Z</dcterms:modified>
</cp:coreProperties>
</file>