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12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0"/>
            <a:ext cx="4785055" cy="6858000"/>
          </a:xfrm>
          <a:prstGeom prst="rect">
            <a:avLst/>
          </a:prstGeom>
          <a:solidFill>
            <a:srgbClr val="0D203B"/>
          </a:solidFill>
          <a:ln w="10160">
            <a:solidFill>
              <a:srgbClr val="0D20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88752" y="73152"/>
            <a:ext cx="1508760" cy="1508760"/>
          </a:xfrm>
          <a:prstGeom prst="ellipse">
            <a:avLst/>
          </a:prstGeom>
          <a:solidFill>
            <a:srgbClr val="193466"/>
          </a:solidFill>
          <a:ln w="12700">
            <a:solidFill>
              <a:srgbClr val="193466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104120" y="4690872"/>
            <a:ext cx="2075688" cy="2075688"/>
          </a:xfrm>
          <a:prstGeom prst="ellipse">
            <a:avLst/>
          </a:prstGeom>
          <a:solidFill>
            <a:srgbClr val="0C4852"/>
          </a:solidFill>
          <a:ln w="12700">
            <a:solidFill>
              <a:srgbClr val="0C4852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512064"/>
            <a:ext cx="329184" cy="0"/>
          </a:xfrm>
          <a:prstGeom prst="line">
            <a:avLst/>
          </a:prstGeom>
          <a:noFill/>
          <a:ln w="40640">
            <a:solidFill>
              <a:srgbClr val="34D7B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4128" y="329184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80" kern="0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1170432"/>
            <a:ext cx="2962656" cy="301752"/>
          </a:xfrm>
          <a:prstGeom prst="roundRect">
            <a:avLst>
              <a:gd name="adj" fmla="val 36364"/>
            </a:avLst>
          </a:prstGeom>
          <a:solidFill>
            <a:srgbClr val="142B46"/>
          </a:solidFill>
          <a:ln w="10160">
            <a:solidFill>
              <a:srgbClr val="142B46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40664" y="1184148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35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COM INTELIGÊNCIA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640080" y="1709928"/>
            <a:ext cx="6748272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1000"/>
              </a:lnSpc>
              <a:buNone/>
            </a:pPr>
            <a:r>
              <a:rPr lang="en-US" sz="35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Encontre empresas.</a:t>
            </a:r>
            <a:endParaRPr lang="en-US" sz="3550" dirty="0"/>
          </a:p>
          <a:p>
            <a:pPr indent="0" marL="0">
              <a:lnSpc>
                <a:spcPct val="101000"/>
              </a:lnSpc>
              <a:buNone/>
            </a:pPr>
            <a:r>
              <a:rPr lang="en-US" sz="35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Organize contatos.</a:t>
            </a:r>
            <a:endParaRPr lang="en-US" sz="3550" dirty="0"/>
          </a:p>
          <a:p>
            <a:pPr indent="0" marL="0">
              <a:lnSpc>
                <a:spcPct val="101000"/>
              </a:lnSpc>
              <a:buNone/>
            </a:pPr>
            <a:r>
              <a:rPr lang="en-US" sz="35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Conquiste conversas.</a:t>
            </a:r>
            <a:endParaRPr lang="en-US" sz="3550" dirty="0"/>
          </a:p>
        </p:txBody>
      </p:sp>
      <p:sp>
        <p:nvSpPr>
          <p:cNvPr id="10" name="Text 8"/>
          <p:cNvSpPr/>
          <p:nvPr/>
        </p:nvSpPr>
        <p:spPr>
          <a:xfrm>
            <a:off x="658368" y="4727448"/>
            <a:ext cx="5943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6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operação comercial conectada, da descoberta de leads ao atendimento assistido por IA.</a:t>
            </a:r>
            <a:endParaRPr lang="en-US" sz="1660" dirty="0"/>
          </a:p>
        </p:txBody>
      </p:sp>
      <p:sp>
        <p:nvSpPr>
          <p:cNvPr id="11" name="Shape 9"/>
          <p:cNvSpPr/>
          <p:nvPr/>
        </p:nvSpPr>
        <p:spPr>
          <a:xfrm>
            <a:off x="640080" y="6016752"/>
            <a:ext cx="5440680" cy="0"/>
          </a:xfrm>
          <a:prstGeom prst="line">
            <a:avLst/>
          </a:prstGeom>
          <a:noFill/>
          <a:ln w="12700">
            <a:solidFill>
              <a:srgbClr val="263B5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7512" y="6099048"/>
            <a:ext cx="6263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BUSCA  +  CRM  +  WHATSAPP  +  E-MAIL  +  IA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7543800" y="1051560"/>
            <a:ext cx="3895344" cy="4700016"/>
          </a:xfrm>
          <a:prstGeom prst="roundRect">
            <a:avLst>
              <a:gd name="adj" fmla="val 3991"/>
            </a:avLst>
          </a:prstGeom>
          <a:solidFill>
            <a:srgbClr val="102139"/>
          </a:solidFill>
          <a:ln w="10160">
            <a:solidFill>
              <a:srgbClr val="2E4B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44968" y="1271016"/>
            <a:ext cx="3493008" cy="484632"/>
          </a:xfrm>
          <a:prstGeom prst="roundRect">
            <a:avLst>
              <a:gd name="adj" fmla="val 16981"/>
            </a:avLst>
          </a:prstGeom>
          <a:solidFill>
            <a:srgbClr val="172F4F"/>
          </a:solidFill>
          <a:ln w="10160">
            <a:solidFill>
              <a:srgbClr val="172F4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18704" y="1408176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Seu radar comercial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7763256" y="1965960"/>
            <a:ext cx="1609344" cy="1005840"/>
          </a:xfrm>
          <a:prstGeom prst="roundRect">
            <a:avLst>
              <a:gd name="adj" fmla="val 7273"/>
            </a:avLst>
          </a:prstGeom>
          <a:solidFill>
            <a:srgbClr val="193855"/>
          </a:solidFill>
          <a:ln w="10160">
            <a:solidFill>
              <a:srgbClr val="193855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546336" y="1965960"/>
            <a:ext cx="1645920" cy="1005840"/>
          </a:xfrm>
          <a:prstGeom prst="roundRect">
            <a:avLst>
              <a:gd name="adj" fmla="val 7273"/>
            </a:avLst>
          </a:prstGeom>
          <a:solidFill>
            <a:srgbClr val="193855"/>
          </a:solidFill>
          <a:ln w="10160">
            <a:solidFill>
              <a:srgbClr val="193855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00416" y="2130552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LEADS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7900416" y="2414016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8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Organizados</a:t>
            </a:r>
            <a:endParaRPr lang="en-US" sz="1880" dirty="0"/>
          </a:p>
        </p:txBody>
      </p:sp>
      <p:sp>
        <p:nvSpPr>
          <p:cNvPr id="20" name="Text 18"/>
          <p:cNvSpPr/>
          <p:nvPr/>
        </p:nvSpPr>
        <p:spPr>
          <a:xfrm>
            <a:off x="9692640" y="2130552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RESPOSTAS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9692640" y="2414016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80" b="1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painel</a:t>
            </a:r>
            <a:endParaRPr lang="en-US" sz="1880" dirty="0"/>
          </a:p>
        </p:txBody>
      </p:sp>
      <p:sp>
        <p:nvSpPr>
          <p:cNvPr id="22" name="Shape 20"/>
          <p:cNvSpPr/>
          <p:nvPr/>
        </p:nvSpPr>
        <p:spPr>
          <a:xfrm>
            <a:off x="7763256" y="3172968"/>
            <a:ext cx="3429000" cy="393192"/>
          </a:xfrm>
          <a:prstGeom prst="roundRect">
            <a:avLst>
              <a:gd name="adj" fmla="val 11628"/>
            </a:avLst>
          </a:prstGeom>
          <a:solidFill>
            <a:srgbClr val="193855"/>
          </a:solidFill>
          <a:ln w="10160">
            <a:solidFill>
              <a:srgbClr val="193855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18704" y="3259836"/>
            <a:ext cx="301752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Contatos em acompanhamento</a:t>
            </a:r>
            <a:endParaRPr lang="en-US" sz="1070" dirty="0"/>
          </a:p>
        </p:txBody>
      </p:sp>
      <p:sp>
        <p:nvSpPr>
          <p:cNvPr id="24" name="Shape 22"/>
          <p:cNvSpPr/>
          <p:nvPr/>
        </p:nvSpPr>
        <p:spPr>
          <a:xfrm>
            <a:off x="7763256" y="3712464"/>
            <a:ext cx="3429000" cy="493776"/>
          </a:xfrm>
          <a:prstGeom prst="roundRect">
            <a:avLst>
              <a:gd name="adj" fmla="val 9259"/>
            </a:avLst>
          </a:prstGeom>
          <a:solidFill>
            <a:srgbClr val="13283F"/>
          </a:solidFill>
          <a:ln w="10160">
            <a:solidFill>
              <a:srgbClr val="13283F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918704" y="3849624"/>
            <a:ext cx="201168" cy="201168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47888" y="3822192"/>
            <a:ext cx="1481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 A</a:t>
            </a:r>
            <a:endParaRPr lang="en-US" sz="1120" dirty="0"/>
          </a:p>
        </p:txBody>
      </p:sp>
      <p:sp>
        <p:nvSpPr>
          <p:cNvPr id="27" name="Text 25"/>
          <p:cNvSpPr/>
          <p:nvPr/>
        </p:nvSpPr>
        <p:spPr>
          <a:xfrm>
            <a:off x="9838944" y="3840480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1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Novo</a:t>
            </a:r>
            <a:endParaRPr lang="en-US" sz="910" dirty="0"/>
          </a:p>
        </p:txBody>
      </p:sp>
      <p:sp>
        <p:nvSpPr>
          <p:cNvPr id="28" name="Shape 26"/>
          <p:cNvSpPr/>
          <p:nvPr/>
        </p:nvSpPr>
        <p:spPr>
          <a:xfrm>
            <a:off x="7763256" y="4279392"/>
            <a:ext cx="3429000" cy="493776"/>
          </a:xfrm>
          <a:prstGeom prst="roundRect">
            <a:avLst>
              <a:gd name="adj" fmla="val 9259"/>
            </a:avLst>
          </a:prstGeom>
          <a:solidFill>
            <a:srgbClr val="13283F"/>
          </a:solidFill>
          <a:ln w="10160">
            <a:solidFill>
              <a:srgbClr val="13283F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918704" y="4416552"/>
            <a:ext cx="201168" cy="201168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47888" y="4389120"/>
            <a:ext cx="1481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 B</a:t>
            </a:r>
            <a:endParaRPr lang="en-US" sz="1120" dirty="0"/>
          </a:p>
        </p:txBody>
      </p:sp>
      <p:sp>
        <p:nvSpPr>
          <p:cNvPr id="31" name="Text 29"/>
          <p:cNvSpPr/>
          <p:nvPr/>
        </p:nvSpPr>
        <p:spPr>
          <a:xfrm>
            <a:off x="9838944" y="4407408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1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 conversa</a:t>
            </a:r>
            <a:endParaRPr lang="en-US" sz="910" dirty="0"/>
          </a:p>
        </p:txBody>
      </p:sp>
      <p:sp>
        <p:nvSpPr>
          <p:cNvPr id="32" name="Shape 30"/>
          <p:cNvSpPr/>
          <p:nvPr/>
        </p:nvSpPr>
        <p:spPr>
          <a:xfrm>
            <a:off x="7763256" y="4846320"/>
            <a:ext cx="3429000" cy="493776"/>
          </a:xfrm>
          <a:prstGeom prst="roundRect">
            <a:avLst>
              <a:gd name="adj" fmla="val 9259"/>
            </a:avLst>
          </a:prstGeom>
          <a:solidFill>
            <a:srgbClr val="13283F"/>
          </a:solidFill>
          <a:ln w="10160">
            <a:solidFill>
              <a:srgbClr val="13283F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918704" y="4983480"/>
            <a:ext cx="201168" cy="201168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247888" y="4956048"/>
            <a:ext cx="1481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 C</a:t>
            </a:r>
            <a:endParaRPr lang="en-US" sz="1120" dirty="0"/>
          </a:p>
        </p:txBody>
      </p:sp>
      <p:sp>
        <p:nvSpPr>
          <p:cNvPr id="35" name="Text 33"/>
          <p:cNvSpPr/>
          <p:nvPr/>
        </p:nvSpPr>
        <p:spPr>
          <a:xfrm>
            <a:off x="9838944" y="4974336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1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Qualificando</a:t>
            </a:r>
            <a:endParaRPr lang="en-US" sz="910" dirty="0"/>
          </a:p>
        </p:txBody>
      </p:sp>
      <p:sp>
        <p:nvSpPr>
          <p:cNvPr id="36" name="Shape 34"/>
          <p:cNvSpPr/>
          <p:nvPr/>
        </p:nvSpPr>
        <p:spPr>
          <a:xfrm>
            <a:off x="8001000" y="5495544"/>
            <a:ext cx="2715768" cy="301752"/>
          </a:xfrm>
          <a:prstGeom prst="roundRect">
            <a:avLst>
              <a:gd name="adj" fmla="val 36364"/>
            </a:avLst>
          </a:prstGeom>
          <a:solidFill>
            <a:srgbClr val="1B3956"/>
          </a:solidFill>
          <a:ln w="10160">
            <a:solidFill>
              <a:srgbClr val="1B3956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01584" y="5509260"/>
            <a:ext cx="2514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35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JORNADA EM UM SÓ LUGAR</a:t>
            </a:r>
            <a:endParaRPr lang="en-US" sz="9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DESAFIO COMERCIAL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DCE5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DESAFIO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Seu time vende — ou corre atrás de informações?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Leads dispersos, tarefas manuais e conversas sem histórico dificultam a rotina comercial.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640080" y="2715768"/>
            <a:ext cx="5385816" cy="1225296"/>
          </a:xfrm>
          <a:prstGeom prst="roundRect">
            <a:avLst>
              <a:gd name="adj" fmla="val 9701"/>
            </a:avLst>
          </a:prstGeom>
          <a:solidFill>
            <a:srgbClr val="FAFCFF"/>
          </a:solidFill>
          <a:ln w="10160">
            <a:solidFill>
              <a:srgbClr val="DCE7F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715768"/>
            <a:ext cx="100584" cy="1225296"/>
          </a:xfrm>
          <a:prstGeom prst="rect">
            <a:avLst/>
          </a:prstGeom>
          <a:solidFill>
            <a:srgbClr val="6892FF"/>
          </a:solidFill>
          <a:ln w="1016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35224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63040" y="2898648"/>
            <a:ext cx="4251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70" kern="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PROCURAR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463040" y="3282696"/>
            <a:ext cx="428853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3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Horas alternando entre buscas e listas para encontrar empresas.</a:t>
            </a:r>
            <a:endParaRPr lang="en-US" sz="1230" dirty="0"/>
          </a:p>
        </p:txBody>
      </p:sp>
      <p:sp>
        <p:nvSpPr>
          <p:cNvPr id="16" name="Shape 14"/>
          <p:cNvSpPr/>
          <p:nvPr/>
        </p:nvSpPr>
        <p:spPr>
          <a:xfrm>
            <a:off x="6263640" y="2715768"/>
            <a:ext cx="5385816" cy="1225296"/>
          </a:xfrm>
          <a:prstGeom prst="roundRect">
            <a:avLst>
              <a:gd name="adj" fmla="val 9701"/>
            </a:avLst>
          </a:prstGeom>
          <a:solidFill>
            <a:srgbClr val="FAFCFF"/>
          </a:solidFill>
          <a:ln w="10160">
            <a:solidFill>
              <a:srgbClr val="DCE7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63640" y="2715768"/>
            <a:ext cx="100584" cy="1225296"/>
          </a:xfrm>
          <a:prstGeom prst="rect">
            <a:avLst/>
          </a:prstGeom>
          <a:solidFill>
            <a:srgbClr val="6892FF"/>
          </a:solidFill>
          <a:ln w="1016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92240" y="2935224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086600" y="2898648"/>
            <a:ext cx="4251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70" kern="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086600" y="3282696"/>
            <a:ext cx="428853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3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Contatos duplicados, anotações soltas e prioridades pouco claras.</a:t>
            </a:r>
            <a:endParaRPr lang="en-US" sz="1230" dirty="0"/>
          </a:p>
        </p:txBody>
      </p:sp>
      <p:sp>
        <p:nvSpPr>
          <p:cNvPr id="21" name="Shape 19"/>
          <p:cNvSpPr/>
          <p:nvPr/>
        </p:nvSpPr>
        <p:spPr>
          <a:xfrm>
            <a:off x="640080" y="4151376"/>
            <a:ext cx="5385816" cy="1225296"/>
          </a:xfrm>
          <a:prstGeom prst="roundRect">
            <a:avLst>
              <a:gd name="adj" fmla="val 9701"/>
            </a:avLst>
          </a:prstGeom>
          <a:solidFill>
            <a:srgbClr val="FAFCFF"/>
          </a:solidFill>
          <a:ln w="10160">
            <a:solidFill>
              <a:srgbClr val="DCE7F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0080" y="4151376"/>
            <a:ext cx="100584" cy="1225296"/>
          </a:xfrm>
          <a:prstGeom prst="rect">
            <a:avLst/>
          </a:prstGeom>
          <a:solidFill>
            <a:srgbClr val="6892FF"/>
          </a:solidFill>
          <a:ln w="1016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8680" y="4370832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463040" y="4334256"/>
            <a:ext cx="4251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70" kern="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ABORDAR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463040" y="4718304"/>
            <a:ext cx="428853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3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Mensagens enviadas sem um fluxo organizado de acompanhamento.</a:t>
            </a:r>
            <a:endParaRPr lang="en-US" sz="1230" dirty="0"/>
          </a:p>
        </p:txBody>
      </p:sp>
      <p:sp>
        <p:nvSpPr>
          <p:cNvPr id="26" name="Shape 24"/>
          <p:cNvSpPr/>
          <p:nvPr/>
        </p:nvSpPr>
        <p:spPr>
          <a:xfrm>
            <a:off x="6263640" y="4151376"/>
            <a:ext cx="5385816" cy="1225296"/>
          </a:xfrm>
          <a:prstGeom prst="roundRect">
            <a:avLst>
              <a:gd name="adj" fmla="val 9701"/>
            </a:avLst>
          </a:prstGeom>
          <a:solidFill>
            <a:srgbClr val="FAFCFF"/>
          </a:solidFill>
          <a:ln w="10160">
            <a:solidFill>
              <a:srgbClr val="DCE7F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263640" y="4151376"/>
            <a:ext cx="100584" cy="1225296"/>
          </a:xfrm>
          <a:prstGeom prst="rect">
            <a:avLst/>
          </a:prstGeom>
          <a:solidFill>
            <a:srgbClr val="34D7B6"/>
          </a:solidFill>
          <a:ln w="1016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92240" y="4370832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086600" y="4334256"/>
            <a:ext cx="4251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70" kern="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CONTINUAR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086600" y="4718304"/>
            <a:ext cx="4288536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3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Respostas que chegam sem contexto ou próximo passo definido.</a:t>
            </a:r>
            <a:endParaRPr lang="en-US" sz="12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12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PROPOSTA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2437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SOLUÇÃO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Tudo conectado em uma única jornada comercial.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LeadHunter integra descoberta, organização e continuidade — com decisão humana nos momentos certos.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594360" y="2852928"/>
            <a:ext cx="2148840" cy="2487168"/>
          </a:xfrm>
          <a:prstGeom prst="roundRect">
            <a:avLst>
              <a:gd name="adj" fmla="val 5957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3081528"/>
            <a:ext cx="6217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689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2500" dirty="0"/>
          </a:p>
        </p:txBody>
      </p:sp>
      <p:sp>
        <p:nvSpPr>
          <p:cNvPr id="13" name="Shape 11"/>
          <p:cNvSpPr/>
          <p:nvPr/>
        </p:nvSpPr>
        <p:spPr>
          <a:xfrm>
            <a:off x="758952" y="3675888"/>
            <a:ext cx="1819656" cy="0"/>
          </a:xfrm>
          <a:prstGeom prst="line">
            <a:avLst/>
          </a:prstGeom>
          <a:noFill/>
          <a:ln w="13970">
            <a:solidFill>
              <a:srgbClr val="263B5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8096" y="3886200"/>
            <a:ext cx="1828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Descobrir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68096" y="4389120"/>
            <a:ext cx="185623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 por nicho</a:t>
            </a:r>
            <a:endParaRPr lang="en-US" sz="1130" dirty="0"/>
          </a:p>
          <a:p>
            <a:pPr indent="0" marL="0">
              <a:buNone/>
            </a:pPr>
            <a:r>
              <a:rPr lang="en-US" sz="11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localidade</a:t>
            </a:r>
            <a:endParaRPr lang="en-US" sz="1130" dirty="0"/>
          </a:p>
        </p:txBody>
      </p:sp>
      <p:sp>
        <p:nvSpPr>
          <p:cNvPr id="16" name="Shape 14"/>
          <p:cNvSpPr/>
          <p:nvPr/>
        </p:nvSpPr>
        <p:spPr>
          <a:xfrm>
            <a:off x="2770632" y="3913632"/>
            <a:ext cx="128016" cy="128016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07792" y="2852928"/>
            <a:ext cx="2148840" cy="2487168"/>
          </a:xfrm>
          <a:prstGeom prst="roundRect">
            <a:avLst>
              <a:gd name="adj" fmla="val 5957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090672" y="3081528"/>
            <a:ext cx="6217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689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2500" dirty="0"/>
          </a:p>
        </p:txBody>
      </p:sp>
      <p:sp>
        <p:nvSpPr>
          <p:cNvPr id="19" name="Shape 17"/>
          <p:cNvSpPr/>
          <p:nvPr/>
        </p:nvSpPr>
        <p:spPr>
          <a:xfrm>
            <a:off x="3072384" y="3675888"/>
            <a:ext cx="1819656" cy="0"/>
          </a:xfrm>
          <a:prstGeom prst="line">
            <a:avLst/>
          </a:prstGeom>
          <a:noFill/>
          <a:ln w="13970">
            <a:solidFill>
              <a:srgbClr val="263B5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081528" y="3886200"/>
            <a:ext cx="1828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Organizar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3081528" y="4389120"/>
            <a:ext cx="185623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Leads limpos</a:t>
            </a:r>
            <a:endParaRPr lang="en-US" sz="1130" dirty="0"/>
          </a:p>
          <a:p>
            <a:pPr indent="0" marL="0">
              <a:buNone/>
            </a:pPr>
            <a:r>
              <a:rPr lang="en-US" sz="11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centralizados</a:t>
            </a:r>
            <a:endParaRPr lang="en-US" sz="1130" dirty="0"/>
          </a:p>
        </p:txBody>
      </p:sp>
      <p:sp>
        <p:nvSpPr>
          <p:cNvPr id="22" name="Shape 20"/>
          <p:cNvSpPr/>
          <p:nvPr/>
        </p:nvSpPr>
        <p:spPr>
          <a:xfrm>
            <a:off x="5084064" y="3913632"/>
            <a:ext cx="128016" cy="128016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221224" y="2852928"/>
            <a:ext cx="2148840" cy="2487168"/>
          </a:xfrm>
          <a:prstGeom prst="roundRect">
            <a:avLst>
              <a:gd name="adj" fmla="val 5957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04104" y="3081528"/>
            <a:ext cx="6217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689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2500" dirty="0"/>
          </a:p>
        </p:txBody>
      </p:sp>
      <p:sp>
        <p:nvSpPr>
          <p:cNvPr id="25" name="Shape 23"/>
          <p:cNvSpPr/>
          <p:nvPr/>
        </p:nvSpPr>
        <p:spPr>
          <a:xfrm>
            <a:off x="5385816" y="3675888"/>
            <a:ext cx="1819656" cy="0"/>
          </a:xfrm>
          <a:prstGeom prst="line">
            <a:avLst/>
          </a:prstGeom>
          <a:noFill/>
          <a:ln w="13970">
            <a:solidFill>
              <a:srgbClr val="263B5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394960" y="3886200"/>
            <a:ext cx="1828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Abordar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5394960" y="4389120"/>
            <a:ext cx="185623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Campanhas</a:t>
            </a:r>
            <a:endParaRPr lang="en-US" sz="1130" dirty="0"/>
          </a:p>
          <a:p>
            <a:pPr indent="0" marL="0">
              <a:buNone/>
            </a:pPr>
            <a:r>
              <a:rPr lang="en-US" sz="11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 controle</a:t>
            </a:r>
            <a:endParaRPr lang="en-US" sz="1130" dirty="0"/>
          </a:p>
        </p:txBody>
      </p:sp>
      <p:sp>
        <p:nvSpPr>
          <p:cNvPr id="28" name="Shape 26"/>
          <p:cNvSpPr/>
          <p:nvPr/>
        </p:nvSpPr>
        <p:spPr>
          <a:xfrm>
            <a:off x="7397496" y="3913632"/>
            <a:ext cx="128016" cy="128016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534656" y="2852928"/>
            <a:ext cx="2148840" cy="2487168"/>
          </a:xfrm>
          <a:prstGeom prst="roundRect">
            <a:avLst>
              <a:gd name="adj" fmla="val 5957"/>
            </a:avLst>
          </a:prstGeom>
          <a:solidFill>
            <a:srgbClr val="163A46"/>
          </a:solidFill>
          <a:ln w="10160">
            <a:solidFill>
              <a:srgbClr val="2867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717536" y="3081528"/>
            <a:ext cx="6217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2500" dirty="0"/>
          </a:p>
        </p:txBody>
      </p:sp>
      <p:sp>
        <p:nvSpPr>
          <p:cNvPr id="31" name="Shape 29"/>
          <p:cNvSpPr/>
          <p:nvPr/>
        </p:nvSpPr>
        <p:spPr>
          <a:xfrm>
            <a:off x="7699248" y="3675888"/>
            <a:ext cx="1819656" cy="0"/>
          </a:xfrm>
          <a:prstGeom prst="line">
            <a:avLst/>
          </a:prstGeom>
          <a:noFill/>
          <a:ln w="13970">
            <a:solidFill>
              <a:srgbClr val="34D7B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708392" y="3886200"/>
            <a:ext cx="1828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Conversar</a:t>
            </a:r>
            <a:endParaRPr lang="en-US" sz="1550" dirty="0"/>
          </a:p>
        </p:txBody>
      </p:sp>
      <p:sp>
        <p:nvSpPr>
          <p:cNvPr id="33" name="Text 31"/>
          <p:cNvSpPr/>
          <p:nvPr/>
        </p:nvSpPr>
        <p:spPr>
          <a:xfrm>
            <a:off x="7708392" y="4389120"/>
            <a:ext cx="185623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Respostas e</a:t>
            </a:r>
            <a:endParaRPr lang="en-US" sz="1130" dirty="0"/>
          </a:p>
          <a:p>
            <a:pPr indent="0" marL="0">
              <a:buNone/>
            </a:pPr>
            <a:r>
              <a:rPr lang="en-US" sz="11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assistência de IA</a:t>
            </a:r>
            <a:endParaRPr lang="en-US" sz="1130" dirty="0"/>
          </a:p>
        </p:txBody>
      </p:sp>
      <p:sp>
        <p:nvSpPr>
          <p:cNvPr id="34" name="Shape 32"/>
          <p:cNvSpPr/>
          <p:nvPr/>
        </p:nvSpPr>
        <p:spPr>
          <a:xfrm>
            <a:off x="9710928" y="3913632"/>
            <a:ext cx="128016" cy="128016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848088" y="2852928"/>
            <a:ext cx="2148840" cy="2487168"/>
          </a:xfrm>
          <a:prstGeom prst="roundRect">
            <a:avLst>
              <a:gd name="adj" fmla="val 5957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030968" y="3081528"/>
            <a:ext cx="6217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689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2500" dirty="0"/>
          </a:p>
        </p:txBody>
      </p:sp>
      <p:sp>
        <p:nvSpPr>
          <p:cNvPr id="37" name="Shape 35"/>
          <p:cNvSpPr/>
          <p:nvPr/>
        </p:nvSpPr>
        <p:spPr>
          <a:xfrm>
            <a:off x="10012680" y="3675888"/>
            <a:ext cx="1819656" cy="0"/>
          </a:xfrm>
          <a:prstGeom prst="line">
            <a:avLst/>
          </a:prstGeom>
          <a:noFill/>
          <a:ln w="13970">
            <a:solidFill>
              <a:srgbClr val="263B5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021824" y="3886200"/>
            <a:ext cx="1828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Acompanhar</a:t>
            </a:r>
            <a:endParaRPr lang="en-US" sz="1550" dirty="0"/>
          </a:p>
        </p:txBody>
      </p:sp>
      <p:sp>
        <p:nvSpPr>
          <p:cNvPr id="39" name="Text 37"/>
          <p:cNvSpPr/>
          <p:nvPr/>
        </p:nvSpPr>
        <p:spPr>
          <a:xfrm>
            <a:off x="10021824" y="4389120"/>
            <a:ext cx="1856232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Histórico, status</a:t>
            </a:r>
            <a:endParaRPr lang="en-US" sz="1130" dirty="0"/>
          </a:p>
          <a:p>
            <a:pPr indent="0" marL="0">
              <a:buNone/>
            </a:pPr>
            <a:r>
              <a:rPr lang="en-US" sz="11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prioridades</a:t>
            </a:r>
            <a:endParaRPr lang="en-US" sz="1130" dirty="0"/>
          </a:p>
        </p:txBody>
      </p:sp>
      <p:sp>
        <p:nvSpPr>
          <p:cNvPr id="40" name="Shape 38"/>
          <p:cNvSpPr/>
          <p:nvPr/>
        </p:nvSpPr>
        <p:spPr>
          <a:xfrm>
            <a:off x="704088" y="5641848"/>
            <a:ext cx="10881360" cy="374904"/>
          </a:xfrm>
          <a:prstGeom prst="roundRect">
            <a:avLst>
              <a:gd name="adj" fmla="val 29268"/>
            </a:avLst>
          </a:prstGeom>
          <a:solidFill>
            <a:srgbClr val="12283A"/>
          </a:solidFill>
          <a:ln w="10160">
            <a:solidFill>
              <a:srgbClr val="12283A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78992" y="5710428"/>
            <a:ext cx="10113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40" b="1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primeiro contato ao próximo passo: mais contexto, menos improviso.</a:t>
            </a:r>
            <a:endParaRPr lang="en-US" sz="11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912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VISÃO COMERCIAL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2437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ORGANIZAÇÃO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radar comercial para priorizar o que importa.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Centralize o histórico de cada empresa e acompanhe a operação em um painel único.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758952" y="2935224"/>
            <a:ext cx="228600" cy="228600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88720" y="2816352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base de leads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88720" y="3218688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Cadastro, filtros, observações e exportação.</a:t>
            </a:r>
            <a:endParaRPr lang="en-US" sz="1230" dirty="0"/>
          </a:p>
        </p:txBody>
      </p:sp>
      <p:sp>
        <p:nvSpPr>
          <p:cNvPr id="14" name="Shape 12"/>
          <p:cNvSpPr/>
          <p:nvPr/>
        </p:nvSpPr>
        <p:spPr>
          <a:xfrm>
            <a:off x="758952" y="3913632"/>
            <a:ext cx="228600" cy="228600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88720" y="3794760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visão de andamento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188720" y="4197096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Status, campanhas e interações no mesmo contexto.</a:t>
            </a:r>
            <a:endParaRPr lang="en-US" sz="1230" dirty="0"/>
          </a:p>
        </p:txBody>
      </p:sp>
      <p:sp>
        <p:nvSpPr>
          <p:cNvPr id="17" name="Shape 15"/>
          <p:cNvSpPr/>
          <p:nvPr/>
        </p:nvSpPr>
        <p:spPr>
          <a:xfrm>
            <a:off x="758952" y="4892040"/>
            <a:ext cx="228600" cy="228600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88720" y="4773168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rotina mais clara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188720" y="5175504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3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Pendências e respostas para orientar o próximo passo.</a:t>
            </a:r>
            <a:endParaRPr lang="en-US" sz="1230" dirty="0"/>
          </a:p>
        </p:txBody>
      </p:sp>
      <p:sp>
        <p:nvSpPr>
          <p:cNvPr id="20" name="Shape 18"/>
          <p:cNvSpPr/>
          <p:nvPr/>
        </p:nvSpPr>
        <p:spPr>
          <a:xfrm>
            <a:off x="5760720" y="2642616"/>
            <a:ext cx="5788152" cy="3246120"/>
          </a:xfrm>
          <a:prstGeom prst="roundRect">
            <a:avLst>
              <a:gd name="adj" fmla="val 3662"/>
            </a:avLst>
          </a:prstGeom>
          <a:solidFill>
            <a:srgbClr val="142640"/>
          </a:solidFill>
          <a:ln w="10160">
            <a:solidFill>
              <a:srgbClr val="34506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062472" y="2871216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689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VISÃO GERAL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062472" y="3200400"/>
            <a:ext cx="420624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2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Seu radar comercial</a:t>
            </a:r>
            <a:endParaRPr lang="en-US" sz="1820" dirty="0"/>
          </a:p>
        </p:txBody>
      </p:sp>
      <p:sp>
        <p:nvSpPr>
          <p:cNvPr id="23" name="Shape 21"/>
          <p:cNvSpPr/>
          <p:nvPr/>
        </p:nvSpPr>
        <p:spPr>
          <a:xfrm>
            <a:off x="6053328" y="3840480"/>
            <a:ext cx="1536192" cy="777240"/>
          </a:xfrm>
          <a:prstGeom prst="roundRect">
            <a:avLst>
              <a:gd name="adj" fmla="val 8235"/>
            </a:avLst>
          </a:prstGeom>
          <a:solidFill>
            <a:srgbClr val="1D3654"/>
          </a:solidFill>
          <a:ln w="10160">
            <a:solidFill>
              <a:srgbClr val="1D3654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72200" y="3977640"/>
            <a:ext cx="1316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LEADS</a:t>
            </a:r>
            <a:endParaRPr lang="en-US" sz="860" dirty="0"/>
          </a:p>
        </p:txBody>
      </p:sp>
      <p:sp>
        <p:nvSpPr>
          <p:cNvPr id="25" name="Text 23"/>
          <p:cNvSpPr/>
          <p:nvPr/>
        </p:nvSpPr>
        <p:spPr>
          <a:xfrm>
            <a:off x="6172200" y="4215384"/>
            <a:ext cx="13167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Organizados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7763256" y="3840480"/>
            <a:ext cx="1536192" cy="777240"/>
          </a:xfrm>
          <a:prstGeom prst="roundRect">
            <a:avLst>
              <a:gd name="adj" fmla="val 8235"/>
            </a:avLst>
          </a:prstGeom>
          <a:solidFill>
            <a:srgbClr val="1D3654"/>
          </a:solidFill>
          <a:ln w="10160">
            <a:solidFill>
              <a:srgbClr val="1D3654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882128" y="3977640"/>
            <a:ext cx="1316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CAMPANHAS</a:t>
            </a:r>
            <a:endParaRPr lang="en-US" sz="860" dirty="0"/>
          </a:p>
        </p:txBody>
      </p:sp>
      <p:sp>
        <p:nvSpPr>
          <p:cNvPr id="28" name="Text 26"/>
          <p:cNvSpPr/>
          <p:nvPr/>
        </p:nvSpPr>
        <p:spPr>
          <a:xfrm>
            <a:off x="7882128" y="4215384"/>
            <a:ext cx="13167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Acompanhe envios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473184" y="3840480"/>
            <a:ext cx="1536192" cy="777240"/>
          </a:xfrm>
          <a:prstGeom prst="roundRect">
            <a:avLst>
              <a:gd name="adj" fmla="val 8235"/>
            </a:avLst>
          </a:prstGeom>
          <a:solidFill>
            <a:srgbClr val="1D3654"/>
          </a:solidFill>
          <a:ln w="10160">
            <a:solidFill>
              <a:srgbClr val="1D3654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592056" y="3977640"/>
            <a:ext cx="1316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RESPOSTAS</a:t>
            </a:r>
            <a:endParaRPr lang="en-US" sz="860" dirty="0"/>
          </a:p>
        </p:txBody>
      </p:sp>
      <p:sp>
        <p:nvSpPr>
          <p:cNvPr id="31" name="Text 29"/>
          <p:cNvSpPr/>
          <p:nvPr/>
        </p:nvSpPr>
        <p:spPr>
          <a:xfrm>
            <a:off x="9592056" y="4215384"/>
            <a:ext cx="13167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Centralizadas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062472" y="4892040"/>
            <a:ext cx="5074920" cy="667512"/>
          </a:xfrm>
          <a:prstGeom prst="roundRect">
            <a:avLst>
              <a:gd name="adj" fmla="val 9589"/>
            </a:avLst>
          </a:prstGeom>
          <a:solidFill>
            <a:srgbClr val="132C45"/>
          </a:solidFill>
          <a:ln w="10160">
            <a:solidFill>
              <a:srgbClr val="132C45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263640" y="5093208"/>
            <a:ext cx="228600" cy="228600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665976" y="5056632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4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 contato</a:t>
            </a:r>
            <a:endParaRPr lang="en-US" sz="1140" dirty="0"/>
          </a:p>
        </p:txBody>
      </p:sp>
      <p:sp>
        <p:nvSpPr>
          <p:cNvPr id="35" name="Text 33"/>
          <p:cNvSpPr/>
          <p:nvPr/>
        </p:nvSpPr>
        <p:spPr>
          <a:xfrm>
            <a:off x="8741664" y="5074920"/>
            <a:ext cx="21305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1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 acompanhamento</a:t>
            </a:r>
            <a:endParaRPr lang="en-US" sz="10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E CRM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DCE5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CAPTAÇÃO COM CRITÉRIO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Encontre empresas compatíveis com seu mercado.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 pesquisa por região e segmento ao cadastro estruturado de oportunidades.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649224" y="2770632"/>
            <a:ext cx="3529584" cy="2331720"/>
          </a:xfrm>
          <a:prstGeom prst="roundRect">
            <a:avLst>
              <a:gd name="adj" fmla="val 5490"/>
            </a:avLst>
          </a:prstGeom>
          <a:solidFill>
            <a:srgbClr val="FAFCFF"/>
          </a:solidFill>
          <a:ln w="10160">
            <a:solidFill>
              <a:srgbClr val="D7E3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96112" y="3026664"/>
            <a:ext cx="502920" cy="502920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3544" y="3154680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96112" y="3739896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Buscar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896112" y="4288536"/>
            <a:ext cx="30358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8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Pesquisar por nicho, cidade e critérios disponíveis.</a:t>
            </a:r>
            <a:endParaRPr lang="en-US" sz="1280" dirty="0"/>
          </a:p>
        </p:txBody>
      </p:sp>
      <p:sp>
        <p:nvSpPr>
          <p:cNvPr id="16" name="Shape 14"/>
          <p:cNvSpPr/>
          <p:nvPr/>
        </p:nvSpPr>
        <p:spPr>
          <a:xfrm>
            <a:off x="4425696" y="2770632"/>
            <a:ext cx="3529584" cy="2331720"/>
          </a:xfrm>
          <a:prstGeom prst="roundRect">
            <a:avLst>
              <a:gd name="adj" fmla="val 5490"/>
            </a:avLst>
          </a:prstGeom>
          <a:solidFill>
            <a:srgbClr val="FAFCFF"/>
          </a:solidFill>
          <a:ln w="10160">
            <a:solidFill>
              <a:srgbClr val="D7E3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72584" y="3026664"/>
            <a:ext cx="502920" cy="502920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00016" y="3154680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672584" y="3739896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Consolidar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4672584" y="4288536"/>
            <a:ext cx="30358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8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Limpar dados, reduzir duplicidades e revisar a qualidade.</a:t>
            </a:r>
            <a:endParaRPr lang="en-US" sz="1280" dirty="0"/>
          </a:p>
        </p:txBody>
      </p:sp>
      <p:sp>
        <p:nvSpPr>
          <p:cNvPr id="21" name="Shape 19"/>
          <p:cNvSpPr/>
          <p:nvPr/>
        </p:nvSpPr>
        <p:spPr>
          <a:xfrm>
            <a:off x="8202168" y="2770632"/>
            <a:ext cx="3529584" cy="2331720"/>
          </a:xfrm>
          <a:prstGeom prst="roundRect">
            <a:avLst>
              <a:gd name="adj" fmla="val 5490"/>
            </a:avLst>
          </a:prstGeom>
          <a:solidFill>
            <a:srgbClr val="FAFCFF"/>
          </a:solidFill>
          <a:ln w="10160">
            <a:solidFill>
              <a:srgbClr val="D7E3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449056" y="3026664"/>
            <a:ext cx="502920" cy="502920"/>
          </a:xfrm>
          <a:prstGeom prst="ellipse">
            <a:avLst/>
          </a:prstGeom>
          <a:solidFill>
            <a:srgbClr val="F0BD6B"/>
          </a:solidFill>
          <a:ln w="12700">
            <a:solidFill>
              <a:srgbClr val="F0BD6B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76488" y="3154680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449056" y="3739896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Priorizar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8449056" y="4288536"/>
            <a:ext cx="30358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8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Organizar contatos e definir quais empresas abordar.</a:t>
            </a:r>
            <a:endParaRPr lang="en-US" sz="1280" dirty="0"/>
          </a:p>
        </p:txBody>
      </p:sp>
      <p:sp>
        <p:nvSpPr>
          <p:cNvPr id="26" name="Shape 24"/>
          <p:cNvSpPr/>
          <p:nvPr/>
        </p:nvSpPr>
        <p:spPr>
          <a:xfrm>
            <a:off x="685800" y="5486400"/>
            <a:ext cx="10835640" cy="457200"/>
          </a:xfrm>
          <a:prstGeom prst="roundRect">
            <a:avLst>
              <a:gd name="adj" fmla="val 16000"/>
            </a:avLst>
          </a:prstGeom>
          <a:solidFill>
            <a:srgbClr val="E4EEFB"/>
          </a:solidFill>
          <a:ln w="10160">
            <a:solidFill>
              <a:srgbClr val="E4EEFB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50976" y="5586984"/>
            <a:ext cx="10287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busca útil começa com critérios claros e revisão dos dados antes do contato.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912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CANAIS INTEGRADOS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2437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COMUNICAÇÃO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 e e-mail no ritmo certo para cada canal.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experiência comercial conectada, sem perder os controles de envio e atendimento.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630936" y="2697480"/>
            <a:ext cx="5340096" cy="3200400"/>
          </a:xfrm>
          <a:prstGeom prst="roundRect">
            <a:avLst>
              <a:gd name="adj" fmla="val 4857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08776" y="2697480"/>
            <a:ext cx="5340096" cy="3200400"/>
          </a:xfrm>
          <a:prstGeom prst="roundRect">
            <a:avLst>
              <a:gd name="adj" fmla="val 4857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77824" y="2935224"/>
            <a:ext cx="1554480" cy="301752"/>
          </a:xfrm>
          <a:prstGeom prst="roundRect">
            <a:avLst>
              <a:gd name="adj" fmla="val 36364"/>
            </a:avLst>
          </a:prstGeom>
          <a:solidFill>
            <a:srgbClr val="1D4348"/>
          </a:solidFill>
          <a:ln w="10160">
            <a:solidFill>
              <a:srgbClr val="1D4348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2948940"/>
            <a:ext cx="13533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WHATSAPP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905256" y="3429000"/>
            <a:ext cx="461772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Contato inicial humano.</a:t>
            </a:r>
            <a:endParaRPr lang="en-US" sz="2100" dirty="0"/>
          </a:p>
          <a:p>
            <a:pPr indent="0" marL="0">
              <a:buNone/>
            </a:pPr>
            <a:r>
              <a:rPr lang="en-US" sz="21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Continuidade assistida.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905256" y="4590288"/>
            <a:ext cx="4700016" cy="0"/>
          </a:xfrm>
          <a:prstGeom prst="line">
            <a:avLst/>
          </a:prstGeom>
          <a:noFill/>
          <a:ln w="12700">
            <a:solidFill>
              <a:srgbClr val="263B5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5256" y="4791456"/>
            <a:ext cx="459028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equipe envia a primeira mensagem. Depois da resposta, o agente pode notificar, sugerir ou responder, conforme o modo.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455664" y="2935224"/>
            <a:ext cx="1197864" cy="301752"/>
          </a:xfrm>
          <a:prstGeom prst="roundRect">
            <a:avLst>
              <a:gd name="adj" fmla="val 36364"/>
            </a:avLst>
          </a:prstGeom>
          <a:solidFill>
            <a:srgbClr val="22365C"/>
          </a:solidFill>
          <a:ln w="10160">
            <a:solidFill>
              <a:srgbClr val="22365C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56248" y="2948940"/>
            <a:ext cx="9966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689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E-MAIL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83096" y="3429000"/>
            <a:ext cx="457200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Campanhas com fila.</a:t>
            </a:r>
            <a:endParaRPr lang="en-US" sz="2100" dirty="0"/>
          </a:p>
          <a:p>
            <a:pPr indent="0" marL="0">
              <a:buNone/>
            </a:pPr>
            <a:r>
              <a:rPr lang="en-US" sz="21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Acompanhamento organizado.</a:t>
            </a:r>
            <a:endParaRPr lang="en-US" sz="2100" dirty="0"/>
          </a:p>
        </p:txBody>
      </p:sp>
      <p:sp>
        <p:nvSpPr>
          <p:cNvPr id="21" name="Shape 19"/>
          <p:cNvSpPr/>
          <p:nvPr/>
        </p:nvSpPr>
        <p:spPr>
          <a:xfrm>
            <a:off x="6483096" y="4590288"/>
            <a:ext cx="4672584" cy="0"/>
          </a:xfrm>
          <a:prstGeom prst="line">
            <a:avLst/>
          </a:prstGeom>
          <a:noFill/>
          <a:ln w="12700">
            <a:solidFill>
              <a:srgbClr val="263B5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83096" y="4791456"/>
            <a:ext cx="4608576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Envio com limites, controle de destinatários, descadastro e opção de monitoramento de respostas.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912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AGENTE DE IA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2437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INTELIGÊNCIA APLICADA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nível de autonomia acompanha a maturidade da equipe.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IA ajuda na continuidade da conversa, usando informações e regras comerciais configuradas.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640080" y="2761488"/>
            <a:ext cx="3483864" cy="2990088"/>
          </a:xfrm>
          <a:prstGeom prst="roundRect">
            <a:avLst>
              <a:gd name="adj" fmla="val 4281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761488"/>
            <a:ext cx="3483864" cy="68580"/>
          </a:xfrm>
          <a:prstGeom prst="rect">
            <a:avLst/>
          </a:prstGeom>
          <a:solidFill>
            <a:srgbClr val="34D7B6"/>
          </a:solidFill>
          <a:ln w="1016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044952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80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SUPERVISIONADO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868680" y="3575304"/>
            <a:ext cx="30175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IA sugere.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Você aprova.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68680" y="4553712"/>
            <a:ext cx="304495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1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Rascunhos para revisão, edição e envio por uma pessoa.</a:t>
            </a:r>
            <a:endParaRPr lang="en-US" sz="1210" dirty="0"/>
          </a:p>
        </p:txBody>
      </p:sp>
      <p:sp>
        <p:nvSpPr>
          <p:cNvPr id="16" name="Shape 14"/>
          <p:cNvSpPr/>
          <p:nvPr/>
        </p:nvSpPr>
        <p:spPr>
          <a:xfrm>
            <a:off x="868680" y="5404104"/>
            <a:ext cx="3017520" cy="301752"/>
          </a:xfrm>
          <a:prstGeom prst="roundRect">
            <a:avLst>
              <a:gd name="adj" fmla="val 36364"/>
            </a:avLst>
          </a:prstGeom>
          <a:solidFill>
            <a:srgbClr val="1C354F"/>
          </a:solidFill>
          <a:ln w="10160">
            <a:solidFill>
              <a:srgbClr val="1C354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69264" y="5417820"/>
            <a:ext cx="28163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b="1" spc="35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Bom ponto de partida</a:t>
            </a:r>
            <a:endParaRPr lang="en-US" sz="940" dirty="0"/>
          </a:p>
        </p:txBody>
      </p:sp>
      <p:sp>
        <p:nvSpPr>
          <p:cNvPr id="18" name="Shape 16"/>
          <p:cNvSpPr/>
          <p:nvPr/>
        </p:nvSpPr>
        <p:spPr>
          <a:xfrm>
            <a:off x="4416552" y="2761488"/>
            <a:ext cx="3483864" cy="2990088"/>
          </a:xfrm>
          <a:prstGeom prst="roundRect">
            <a:avLst>
              <a:gd name="adj" fmla="val 4281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416552" y="2761488"/>
            <a:ext cx="3483864" cy="68580"/>
          </a:xfrm>
          <a:prstGeom prst="rect">
            <a:avLst/>
          </a:prstGeom>
          <a:solidFill>
            <a:srgbClr val="6892FF"/>
          </a:solidFill>
          <a:ln w="1016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645152" y="3044952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80" kern="0" dirty="0">
                <a:solidFill>
                  <a:srgbClr val="689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AUTOMÁTICO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645152" y="3575304"/>
            <a:ext cx="30175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IA responde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dentro das regras.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4645152" y="4553712"/>
            <a:ext cx="304495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1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Respostas após o primeiro contato e a resposta do lead; há limites e transbordo.</a:t>
            </a:r>
            <a:endParaRPr lang="en-US" sz="1210" dirty="0"/>
          </a:p>
        </p:txBody>
      </p:sp>
      <p:sp>
        <p:nvSpPr>
          <p:cNvPr id="23" name="Shape 21"/>
          <p:cNvSpPr/>
          <p:nvPr/>
        </p:nvSpPr>
        <p:spPr>
          <a:xfrm>
            <a:off x="4645152" y="5404104"/>
            <a:ext cx="3017520" cy="301752"/>
          </a:xfrm>
          <a:prstGeom prst="roundRect">
            <a:avLst>
              <a:gd name="adj" fmla="val 36364"/>
            </a:avLst>
          </a:prstGeom>
          <a:solidFill>
            <a:srgbClr val="1C354F"/>
          </a:solidFill>
          <a:ln w="10160">
            <a:solidFill>
              <a:srgbClr val="1C354F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745736" y="5417820"/>
            <a:ext cx="28163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b="1" spc="35" kern="0" dirty="0">
                <a:solidFill>
                  <a:srgbClr val="6892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Requer validação do fluxo</a:t>
            </a:r>
            <a:endParaRPr lang="en-US" sz="940" dirty="0"/>
          </a:p>
        </p:txBody>
      </p:sp>
      <p:sp>
        <p:nvSpPr>
          <p:cNvPr id="25" name="Shape 23"/>
          <p:cNvSpPr/>
          <p:nvPr/>
        </p:nvSpPr>
        <p:spPr>
          <a:xfrm>
            <a:off x="8193024" y="2761488"/>
            <a:ext cx="3483864" cy="2990088"/>
          </a:xfrm>
          <a:prstGeom prst="roundRect">
            <a:avLst>
              <a:gd name="adj" fmla="val 4281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93024" y="2761488"/>
            <a:ext cx="3483864" cy="68580"/>
          </a:xfrm>
          <a:prstGeom prst="rect">
            <a:avLst/>
          </a:prstGeom>
          <a:solidFill>
            <a:srgbClr val="F0BD6B"/>
          </a:solidFill>
          <a:ln w="10160">
            <a:solidFill>
              <a:srgbClr val="F0BD6B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21624" y="3044952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80" kern="0" dirty="0">
                <a:solidFill>
                  <a:srgbClr val="F0BD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SOMENTE NOTIFICAR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8421624" y="3575304"/>
            <a:ext cx="30175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Você recebe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alertas.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8421624" y="4553712"/>
            <a:ext cx="3044952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1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sistema registra e avisa; não envia respostas automáticas ao cliente.</a:t>
            </a:r>
            <a:endParaRPr lang="en-US" sz="1210" dirty="0"/>
          </a:p>
        </p:txBody>
      </p:sp>
      <p:sp>
        <p:nvSpPr>
          <p:cNvPr id="30" name="Shape 28"/>
          <p:cNvSpPr/>
          <p:nvPr/>
        </p:nvSpPr>
        <p:spPr>
          <a:xfrm>
            <a:off x="8421624" y="5404104"/>
            <a:ext cx="3017520" cy="301752"/>
          </a:xfrm>
          <a:prstGeom prst="roundRect">
            <a:avLst>
              <a:gd name="adj" fmla="val 36364"/>
            </a:avLst>
          </a:prstGeom>
          <a:solidFill>
            <a:srgbClr val="1C354F"/>
          </a:solidFill>
          <a:ln w="10160">
            <a:solidFill>
              <a:srgbClr val="1C354F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522208" y="5417820"/>
            <a:ext cx="28163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b="1" spc="35" kern="0" dirty="0">
                <a:solidFill>
                  <a:srgbClr val="F0BD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Controle integral do operador</a:t>
            </a:r>
            <a:endParaRPr lang="en-US" sz="9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EXEMPLO DE USO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DCE5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 PRÁTICA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Como uma consultoria B2B pode usar o LeadHunter.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Cenário ilustrativo: do primeiro filtro à conversa qualificada, sem prometer conversão.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841248" y="2761488"/>
            <a:ext cx="347472" cy="347472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0392" y="2839212"/>
            <a:ext cx="3291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005840" y="3145536"/>
            <a:ext cx="0" cy="347472"/>
          </a:xfrm>
          <a:prstGeom prst="line">
            <a:avLst/>
          </a:prstGeom>
          <a:noFill/>
          <a:ln w="21590">
            <a:solidFill>
              <a:srgbClr val="C8D8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53312" y="2756916"/>
            <a:ext cx="21945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4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Busca</a:t>
            </a:r>
            <a:endParaRPr lang="en-US" sz="1440" dirty="0"/>
          </a:p>
        </p:txBody>
      </p:sp>
      <p:sp>
        <p:nvSpPr>
          <p:cNvPr id="15" name="Text 13"/>
          <p:cNvSpPr/>
          <p:nvPr/>
        </p:nvSpPr>
        <p:spPr>
          <a:xfrm>
            <a:off x="1353312" y="3054096"/>
            <a:ext cx="4727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9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Seleciona empresas de uma região e setor.</a:t>
            </a:r>
            <a:endParaRPr lang="en-US" sz="1190" dirty="0"/>
          </a:p>
        </p:txBody>
      </p:sp>
      <p:sp>
        <p:nvSpPr>
          <p:cNvPr id="16" name="Shape 14"/>
          <p:cNvSpPr/>
          <p:nvPr/>
        </p:nvSpPr>
        <p:spPr>
          <a:xfrm>
            <a:off x="841248" y="3511296"/>
            <a:ext cx="347472" cy="347472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3589020"/>
            <a:ext cx="3291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005840" y="3895344"/>
            <a:ext cx="0" cy="347472"/>
          </a:xfrm>
          <a:prstGeom prst="line">
            <a:avLst/>
          </a:prstGeom>
          <a:noFill/>
          <a:ln w="21590">
            <a:solidFill>
              <a:srgbClr val="C8D8E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353312" y="3506724"/>
            <a:ext cx="21945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4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Abordagem</a:t>
            </a:r>
            <a:endParaRPr lang="en-US" sz="1440" dirty="0"/>
          </a:p>
        </p:txBody>
      </p:sp>
      <p:sp>
        <p:nvSpPr>
          <p:cNvPr id="20" name="Text 18"/>
          <p:cNvSpPr/>
          <p:nvPr/>
        </p:nvSpPr>
        <p:spPr>
          <a:xfrm>
            <a:off x="1353312" y="3803904"/>
            <a:ext cx="4727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9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Revisa os contatos e inicia WhatsApp manualmente.</a:t>
            </a:r>
            <a:endParaRPr lang="en-US" sz="1190" dirty="0"/>
          </a:p>
        </p:txBody>
      </p:sp>
      <p:sp>
        <p:nvSpPr>
          <p:cNvPr id="21" name="Shape 19"/>
          <p:cNvSpPr/>
          <p:nvPr/>
        </p:nvSpPr>
        <p:spPr>
          <a:xfrm>
            <a:off x="841248" y="4261104"/>
            <a:ext cx="347472" cy="347472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0392" y="4338828"/>
            <a:ext cx="3291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05840" y="4645152"/>
            <a:ext cx="0" cy="347472"/>
          </a:xfrm>
          <a:prstGeom prst="line">
            <a:avLst/>
          </a:prstGeom>
          <a:noFill/>
          <a:ln w="21590">
            <a:solidFill>
              <a:srgbClr val="C8D8E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353312" y="4256532"/>
            <a:ext cx="21945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4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Conversa</a:t>
            </a:r>
            <a:endParaRPr lang="en-US" sz="1440" dirty="0"/>
          </a:p>
        </p:txBody>
      </p:sp>
      <p:sp>
        <p:nvSpPr>
          <p:cNvPr id="25" name="Text 23"/>
          <p:cNvSpPr/>
          <p:nvPr/>
        </p:nvSpPr>
        <p:spPr>
          <a:xfrm>
            <a:off x="1353312" y="4553712"/>
            <a:ext cx="4727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9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lead responde; a IA ajuda com contexto e perguntas.</a:t>
            </a:r>
            <a:endParaRPr lang="en-US" sz="1190" dirty="0"/>
          </a:p>
        </p:txBody>
      </p:sp>
      <p:sp>
        <p:nvSpPr>
          <p:cNvPr id="26" name="Shape 24"/>
          <p:cNvSpPr/>
          <p:nvPr/>
        </p:nvSpPr>
        <p:spPr>
          <a:xfrm>
            <a:off x="841248" y="5010912"/>
            <a:ext cx="347472" cy="347472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50392" y="5088636"/>
            <a:ext cx="3291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353312" y="5006340"/>
            <a:ext cx="21945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4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 passo</a:t>
            </a:r>
            <a:endParaRPr lang="en-US" sz="1440" dirty="0"/>
          </a:p>
        </p:txBody>
      </p:sp>
      <p:sp>
        <p:nvSpPr>
          <p:cNvPr id="29" name="Text 27"/>
          <p:cNvSpPr/>
          <p:nvPr/>
        </p:nvSpPr>
        <p:spPr>
          <a:xfrm>
            <a:off x="1353312" y="5303520"/>
            <a:ext cx="47274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9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operador assume quando necessário.</a:t>
            </a:r>
            <a:endParaRPr lang="en-US" sz="1190" dirty="0"/>
          </a:p>
        </p:txBody>
      </p:sp>
      <p:sp>
        <p:nvSpPr>
          <p:cNvPr id="30" name="Shape 28"/>
          <p:cNvSpPr/>
          <p:nvPr/>
        </p:nvSpPr>
        <p:spPr>
          <a:xfrm>
            <a:off x="6711696" y="2688336"/>
            <a:ext cx="4800600" cy="3236976"/>
          </a:xfrm>
          <a:prstGeom prst="roundRect">
            <a:avLst>
              <a:gd name="adj" fmla="val 4520"/>
            </a:avLst>
          </a:prstGeom>
          <a:solidFill>
            <a:srgbClr val="FAFCFF"/>
          </a:solidFill>
          <a:ln w="10160">
            <a:solidFill>
              <a:srgbClr val="D6E1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986016" y="2926080"/>
            <a:ext cx="4142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spc="80" kern="0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CONVERSA COM CONTEXTO</a:t>
            </a:r>
            <a:endParaRPr lang="en-US" sz="1030" dirty="0"/>
          </a:p>
        </p:txBody>
      </p:sp>
      <p:sp>
        <p:nvSpPr>
          <p:cNvPr id="32" name="Shape 30"/>
          <p:cNvSpPr/>
          <p:nvPr/>
        </p:nvSpPr>
        <p:spPr>
          <a:xfrm>
            <a:off x="6940296" y="3364992"/>
            <a:ext cx="3410712" cy="576072"/>
          </a:xfrm>
          <a:prstGeom prst="roundRect">
            <a:avLst>
              <a:gd name="adj" fmla="val 19048"/>
            </a:avLst>
          </a:prstGeom>
          <a:solidFill>
            <a:srgbClr val="EAF0FA"/>
          </a:solidFill>
          <a:ln w="10160">
            <a:solidFill>
              <a:srgbClr val="EAF0FA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141464" y="3520440"/>
            <a:ext cx="2953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Como funciona o serviço?</a:t>
            </a:r>
            <a:endParaRPr lang="en-US" sz="1220" dirty="0"/>
          </a:p>
        </p:txBody>
      </p:sp>
      <p:sp>
        <p:nvSpPr>
          <p:cNvPr id="34" name="Shape 32"/>
          <p:cNvSpPr/>
          <p:nvPr/>
        </p:nvSpPr>
        <p:spPr>
          <a:xfrm>
            <a:off x="7580376" y="4142232"/>
            <a:ext cx="3630168" cy="996696"/>
          </a:xfrm>
          <a:prstGeom prst="roundRect">
            <a:avLst>
              <a:gd name="adj" fmla="val 11009"/>
            </a:avLst>
          </a:prstGeom>
          <a:solidFill>
            <a:srgbClr val="DAF5ED"/>
          </a:solidFill>
          <a:ln w="10160">
            <a:solidFill>
              <a:srgbClr val="DAF5ED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754112" y="4325112"/>
            <a:ext cx="3264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3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Podemos ajudar a organizar sua prospecção e atendimento. Qual é seu maior desafio hoje?</a:t>
            </a:r>
            <a:endParaRPr lang="en-US" sz="1130" dirty="0"/>
          </a:p>
        </p:txBody>
      </p:sp>
      <p:sp>
        <p:nvSpPr>
          <p:cNvPr id="36" name="Text 34"/>
          <p:cNvSpPr/>
          <p:nvPr/>
        </p:nvSpPr>
        <p:spPr>
          <a:xfrm>
            <a:off x="8503920" y="5449824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10" b="1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 ILUSTRATIVO</a:t>
            </a:r>
            <a:endParaRPr lang="en-US" sz="9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912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BENEFÍCIOS PARA O TIME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2437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VALOR PARA A OPERAÇÃO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Menos trabalho disperso. Mais clareza comercial.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ganho esperado é de organização e continuidade — resultados dependem da execução e do mercado.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649224" y="2889504"/>
            <a:ext cx="3520440" cy="2395728"/>
          </a:xfrm>
          <a:prstGeom prst="roundRect">
            <a:avLst>
              <a:gd name="adj" fmla="val 5725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3544" y="3191256"/>
            <a:ext cx="521208" cy="521208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50976" y="3337560"/>
            <a:ext cx="47548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23544" y="3913632"/>
            <a:ext cx="28529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Foco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23544" y="4544568"/>
            <a:ext cx="29900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6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Reduzir troca de ferramentas e retrabalho no cadastro.</a:t>
            </a:r>
            <a:endParaRPr lang="en-US" sz="1260" dirty="0"/>
          </a:p>
        </p:txBody>
      </p:sp>
      <p:sp>
        <p:nvSpPr>
          <p:cNvPr id="16" name="Shape 14"/>
          <p:cNvSpPr/>
          <p:nvPr/>
        </p:nvSpPr>
        <p:spPr>
          <a:xfrm>
            <a:off x="4443984" y="2889504"/>
            <a:ext cx="3520440" cy="2395728"/>
          </a:xfrm>
          <a:prstGeom prst="roundRect">
            <a:avLst>
              <a:gd name="adj" fmla="val 5725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18304" y="3191256"/>
            <a:ext cx="521208" cy="521208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45736" y="3337560"/>
            <a:ext cx="47548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718304" y="3913632"/>
            <a:ext cx="28529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Contexto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4718304" y="4544568"/>
            <a:ext cx="29900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6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Saber quem respondeu, o que foi dito e quem acompanha.</a:t>
            </a:r>
            <a:endParaRPr lang="en-US" sz="1260" dirty="0"/>
          </a:p>
        </p:txBody>
      </p:sp>
      <p:sp>
        <p:nvSpPr>
          <p:cNvPr id="21" name="Shape 19"/>
          <p:cNvSpPr/>
          <p:nvPr/>
        </p:nvSpPr>
        <p:spPr>
          <a:xfrm>
            <a:off x="8238744" y="2889504"/>
            <a:ext cx="3520440" cy="2395728"/>
          </a:xfrm>
          <a:prstGeom prst="roundRect">
            <a:avLst>
              <a:gd name="adj" fmla="val 5725"/>
            </a:avLst>
          </a:prstGeom>
          <a:solidFill>
            <a:srgbClr val="14243A"/>
          </a:solidFill>
          <a:ln w="10160">
            <a:solidFill>
              <a:srgbClr val="263B5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513064" y="3191256"/>
            <a:ext cx="521208" cy="521208"/>
          </a:xfrm>
          <a:prstGeom prst="ellipse">
            <a:avLst/>
          </a:prstGeom>
          <a:solidFill>
            <a:srgbClr val="F0BD6B"/>
          </a:solidFill>
          <a:ln w="12700">
            <a:solidFill>
              <a:srgbClr val="F0BD6B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540496" y="3337560"/>
            <a:ext cx="47548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513064" y="3913632"/>
            <a:ext cx="28529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Prioridade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8513064" y="4544568"/>
            <a:ext cx="29900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6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Visualizar pendências e oportunidades que exigem ação.</a:t>
            </a:r>
            <a:endParaRPr lang="en-US" sz="1260" dirty="0"/>
          </a:p>
        </p:txBody>
      </p:sp>
      <p:sp>
        <p:nvSpPr>
          <p:cNvPr id="26" name="Shape 24"/>
          <p:cNvSpPr/>
          <p:nvPr/>
        </p:nvSpPr>
        <p:spPr>
          <a:xfrm>
            <a:off x="2240280" y="5678424"/>
            <a:ext cx="7754112" cy="301752"/>
          </a:xfrm>
          <a:prstGeom prst="roundRect">
            <a:avLst>
              <a:gd name="adj" fmla="val 36364"/>
            </a:avLst>
          </a:prstGeom>
          <a:solidFill>
            <a:srgbClr val="132C45"/>
          </a:solidFill>
          <a:ln w="10160">
            <a:solidFill>
              <a:srgbClr val="132C45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340864" y="5692140"/>
            <a:ext cx="7552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spc="35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ACOMPANHE: LEADS • RESPOSTAS • PENDÊNCIAS • STATUS</a:t>
            </a:r>
            <a:endParaRPr lang="en-US" sz="10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QUEM É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DCE5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PERFIL IDEAL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aliado para equipes B2B que precisam ganhar organização.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Especialmente útil quando a prospecção acontece em cidades, segmentos ou carteiras definidas.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676656" y="2724912"/>
            <a:ext cx="10799064" cy="859536"/>
          </a:xfrm>
          <a:prstGeom prst="roundRect">
            <a:avLst>
              <a:gd name="adj" fmla="val 12766"/>
            </a:avLst>
          </a:prstGeom>
          <a:solidFill>
            <a:srgbClr val="FAFCFF"/>
          </a:solidFill>
          <a:ln w="10160">
            <a:solidFill>
              <a:srgbClr val="DCE7F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2724912"/>
            <a:ext cx="100584" cy="859536"/>
          </a:xfrm>
          <a:prstGeom prst="rect">
            <a:avLst/>
          </a:prstGeom>
          <a:solidFill>
            <a:srgbClr val="6892FF"/>
          </a:solidFill>
          <a:ln w="1016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87552" y="2889504"/>
            <a:ext cx="33192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Consultorias e agências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4416552" y="2889504"/>
            <a:ext cx="0" cy="530352"/>
          </a:xfrm>
          <a:prstGeom prst="line">
            <a:avLst/>
          </a:prstGeom>
          <a:noFill/>
          <a:ln w="12700">
            <a:solidFill>
              <a:srgbClr val="DFE7F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09160" y="2889504"/>
            <a:ext cx="6419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Equipes que buscam empresas com perfis específicos e precisam organizar a abordagem.</a:t>
            </a:r>
            <a:endParaRPr lang="en-US" sz="1240" dirty="0"/>
          </a:p>
        </p:txBody>
      </p:sp>
      <p:sp>
        <p:nvSpPr>
          <p:cNvPr id="16" name="Shape 14"/>
          <p:cNvSpPr/>
          <p:nvPr/>
        </p:nvSpPr>
        <p:spPr>
          <a:xfrm>
            <a:off x="676656" y="3758184"/>
            <a:ext cx="10799064" cy="859536"/>
          </a:xfrm>
          <a:prstGeom prst="roundRect">
            <a:avLst>
              <a:gd name="adj" fmla="val 12766"/>
            </a:avLst>
          </a:prstGeom>
          <a:solidFill>
            <a:srgbClr val="FAFCFF"/>
          </a:solidFill>
          <a:ln w="10160">
            <a:solidFill>
              <a:srgbClr val="DCE7F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5800" y="3758184"/>
            <a:ext cx="100584" cy="859536"/>
          </a:xfrm>
          <a:prstGeom prst="rect">
            <a:avLst/>
          </a:prstGeom>
          <a:solidFill>
            <a:srgbClr val="34D7B6"/>
          </a:solidFill>
          <a:ln w="1016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7552" y="3922776"/>
            <a:ext cx="33192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Prestadores de serviços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4416552" y="3922776"/>
            <a:ext cx="0" cy="530352"/>
          </a:xfrm>
          <a:prstGeom prst="line">
            <a:avLst/>
          </a:prstGeom>
          <a:noFill/>
          <a:ln w="12700">
            <a:solidFill>
              <a:srgbClr val="DFE7F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09160" y="3922776"/>
            <a:ext cx="6419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Negócios que vendem soluções para outras empresas e acompanham cada conversa.</a:t>
            </a:r>
            <a:endParaRPr lang="en-US" sz="1240" dirty="0"/>
          </a:p>
        </p:txBody>
      </p:sp>
      <p:sp>
        <p:nvSpPr>
          <p:cNvPr id="21" name="Shape 19"/>
          <p:cNvSpPr/>
          <p:nvPr/>
        </p:nvSpPr>
        <p:spPr>
          <a:xfrm>
            <a:off x="676656" y="4791456"/>
            <a:ext cx="10799064" cy="859536"/>
          </a:xfrm>
          <a:prstGeom prst="roundRect">
            <a:avLst>
              <a:gd name="adj" fmla="val 12766"/>
            </a:avLst>
          </a:prstGeom>
          <a:solidFill>
            <a:srgbClr val="FAFCFF"/>
          </a:solidFill>
          <a:ln w="10160">
            <a:solidFill>
              <a:srgbClr val="DCE7F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4791456"/>
            <a:ext cx="100584" cy="859536"/>
          </a:xfrm>
          <a:prstGeom prst="rect">
            <a:avLst/>
          </a:prstGeom>
          <a:solidFill>
            <a:srgbClr val="6892FF"/>
          </a:solidFill>
          <a:ln w="1016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7552" y="4956048"/>
            <a:ext cx="33192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Times comerciais enxutos</a:t>
            </a:r>
            <a:endParaRPr lang="en-US" sz="1750" dirty="0"/>
          </a:p>
        </p:txBody>
      </p:sp>
      <p:sp>
        <p:nvSpPr>
          <p:cNvPr id="24" name="Shape 22"/>
          <p:cNvSpPr/>
          <p:nvPr/>
        </p:nvSpPr>
        <p:spPr>
          <a:xfrm>
            <a:off x="4416552" y="4956048"/>
            <a:ext cx="0" cy="530352"/>
          </a:xfrm>
          <a:prstGeom prst="line">
            <a:avLst/>
          </a:prstGeom>
          <a:noFill/>
          <a:ln w="12700">
            <a:solidFill>
              <a:srgbClr val="DFE7F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09160" y="4956048"/>
            <a:ext cx="6419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Operações que não têm um CRM robusto ou ainda dependem de planilhas.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1115568" y="5934456"/>
            <a:ext cx="9930384" cy="256032"/>
          </a:xfrm>
          <a:prstGeom prst="roundRect">
            <a:avLst>
              <a:gd name="adj" fmla="val 28571"/>
            </a:avLst>
          </a:prstGeom>
          <a:solidFill>
            <a:srgbClr val="E4EEFB"/>
          </a:solidFill>
          <a:ln w="10160">
            <a:solidFill>
              <a:srgbClr val="E4EEFB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43000" y="5943600"/>
            <a:ext cx="9875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melhor ponto de partida é ter uma oferta clara, público-alvo definido e processo de contato responsável.</a:t>
            </a:r>
            <a:endParaRPr lang="en-US" sz="10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912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IMPLANTAÇÃO ASSISTIDA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2437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 PASSO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Comece por um piloto comercial controlado.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92A8C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Configure um fluxo enxuto, teste com contatos elegíveis e amplie conforme os resultados operacionais.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777240" y="2871216"/>
            <a:ext cx="429768" cy="429768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2985516"/>
            <a:ext cx="38404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99616" y="2788920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66744" y="2793492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1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Definir público-alvo, cidade, oferta e regras.</a:t>
            </a:r>
            <a:endParaRPr lang="en-US" sz="1310" dirty="0"/>
          </a:p>
        </p:txBody>
      </p:sp>
      <p:sp>
        <p:nvSpPr>
          <p:cNvPr id="15" name="Shape 13"/>
          <p:cNvSpPr/>
          <p:nvPr/>
        </p:nvSpPr>
        <p:spPr>
          <a:xfrm>
            <a:off x="987552" y="3319272"/>
            <a:ext cx="0" cy="182880"/>
          </a:xfrm>
          <a:prstGeom prst="line">
            <a:avLst/>
          </a:prstGeom>
          <a:noFill/>
          <a:ln w="19050">
            <a:solidFill>
              <a:srgbClr val="263B5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7240" y="3703320"/>
            <a:ext cx="429768" cy="429768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4672" y="3817620"/>
            <a:ext cx="38404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99616" y="3621024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Configuração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3666744" y="3625596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1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Preparar canais, base de conhecimento e equipe.</a:t>
            </a:r>
            <a:endParaRPr lang="en-US" sz="1310" dirty="0"/>
          </a:p>
        </p:txBody>
      </p:sp>
      <p:sp>
        <p:nvSpPr>
          <p:cNvPr id="20" name="Shape 18"/>
          <p:cNvSpPr/>
          <p:nvPr/>
        </p:nvSpPr>
        <p:spPr>
          <a:xfrm>
            <a:off x="987552" y="4151376"/>
            <a:ext cx="0" cy="182880"/>
          </a:xfrm>
          <a:prstGeom prst="line">
            <a:avLst/>
          </a:prstGeom>
          <a:noFill/>
          <a:ln w="19050">
            <a:solidFill>
              <a:srgbClr val="263B5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7240" y="4535424"/>
            <a:ext cx="429768" cy="429768"/>
          </a:xfrm>
          <a:prstGeom prst="ellipse">
            <a:avLst/>
          </a:prstGeom>
          <a:solidFill>
            <a:srgbClr val="34D7B6"/>
          </a:solidFill>
          <a:ln w="1270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4672" y="4649724"/>
            <a:ext cx="38404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499616" y="4453128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Piloto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3666744" y="4457700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1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Testar captação, abordagem, respostas e handoff.</a:t>
            </a:r>
            <a:endParaRPr lang="en-US" sz="1310" dirty="0"/>
          </a:p>
        </p:txBody>
      </p:sp>
      <p:sp>
        <p:nvSpPr>
          <p:cNvPr id="25" name="Shape 23"/>
          <p:cNvSpPr/>
          <p:nvPr/>
        </p:nvSpPr>
        <p:spPr>
          <a:xfrm>
            <a:off x="987552" y="4983480"/>
            <a:ext cx="0" cy="182880"/>
          </a:xfrm>
          <a:prstGeom prst="line">
            <a:avLst/>
          </a:prstGeom>
          <a:noFill/>
          <a:ln w="19050">
            <a:solidFill>
              <a:srgbClr val="263B5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77240" y="5367528"/>
            <a:ext cx="429768" cy="429768"/>
          </a:xfrm>
          <a:prstGeom prst="ellipse">
            <a:avLst/>
          </a:prstGeom>
          <a:solidFill>
            <a:srgbClr val="6892FF"/>
          </a:solidFill>
          <a:ln w="1270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481828"/>
            <a:ext cx="384048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499616" y="5285232"/>
            <a:ext cx="2057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Evolução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3666744" y="5289804"/>
            <a:ext cx="7315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1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Medir a rotina, ajustar fluxos e ampliar a operação.</a:t>
            </a:r>
            <a:endParaRPr lang="en-US" sz="1310" dirty="0"/>
          </a:p>
        </p:txBody>
      </p:sp>
      <p:sp>
        <p:nvSpPr>
          <p:cNvPr id="30" name="Shape 28"/>
          <p:cNvSpPr/>
          <p:nvPr/>
        </p:nvSpPr>
        <p:spPr>
          <a:xfrm>
            <a:off x="704088" y="5989320"/>
            <a:ext cx="10789920" cy="265176"/>
          </a:xfrm>
          <a:prstGeom prst="roundRect">
            <a:avLst>
              <a:gd name="adj" fmla="val 20690"/>
            </a:avLst>
          </a:prstGeom>
          <a:solidFill>
            <a:srgbClr val="183146"/>
          </a:solidFill>
          <a:ln w="10160">
            <a:solidFill>
              <a:srgbClr val="183146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24128" y="6007608"/>
            <a:ext cx="100858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Escopo, integrações e custo de implantação são definidos após avaliação do cenário.</a:t>
            </a:r>
            <a:endParaRPr lang="en-US" sz="9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384048"/>
            <a:ext cx="338328" cy="0"/>
          </a:xfrm>
          <a:prstGeom prst="line">
            <a:avLst/>
          </a:prstGeom>
          <a:noFill/>
          <a:ln w="34290">
            <a:solidFill>
              <a:srgbClr val="34D7B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05840" y="219456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686800" y="274320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130" kern="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OPERAÇÃO RESPONSÁVEL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94360" y="6510528"/>
            <a:ext cx="11000232" cy="0"/>
          </a:xfrm>
          <a:prstGeom prst="line">
            <a:avLst/>
          </a:prstGeom>
          <a:noFill/>
          <a:ln w="10160">
            <a:solidFill>
              <a:srgbClr val="DCE5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6565392"/>
            <a:ext cx="4663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60" spc="120" kern="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• CRM • IA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1064240" y="6528816"/>
            <a:ext cx="493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40" b="1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30936" y="758952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10" kern="0" dirty="0">
                <a:solidFill>
                  <a:srgbClr val="3159D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CONFIANÇA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21792" y="1097280"/>
            <a:ext cx="1095451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5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Automatização com limites e supervisão humana.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640080" y="193852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7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solução foi pensada para trazer controle ao processo, não para disparar mensagens sem critério.</a:t>
            </a:r>
            <a:endParaRPr lang="en-US" sz="1470" dirty="0"/>
          </a:p>
        </p:txBody>
      </p:sp>
      <p:sp>
        <p:nvSpPr>
          <p:cNvPr id="11" name="Shape 9"/>
          <p:cNvSpPr/>
          <p:nvPr/>
        </p:nvSpPr>
        <p:spPr>
          <a:xfrm>
            <a:off x="640080" y="2761488"/>
            <a:ext cx="3529584" cy="2404872"/>
          </a:xfrm>
          <a:prstGeom prst="roundRect">
            <a:avLst>
              <a:gd name="adj" fmla="val 5703"/>
            </a:avLst>
          </a:prstGeom>
          <a:solidFill>
            <a:srgbClr val="FAFCFF"/>
          </a:solidFill>
          <a:ln w="10160">
            <a:solidFill>
              <a:srgbClr val="DCE7F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761488"/>
            <a:ext cx="3529584" cy="73152"/>
          </a:xfrm>
          <a:prstGeom prst="rect">
            <a:avLst/>
          </a:prstGeom>
          <a:solidFill>
            <a:srgbClr val="6892FF"/>
          </a:solidFill>
          <a:ln w="1016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9536" y="3246120"/>
            <a:ext cx="305409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4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Primeiro contato WhatsApp</a:t>
            </a:r>
            <a:endParaRPr lang="en-US" sz="1840" dirty="0"/>
          </a:p>
        </p:txBody>
      </p:sp>
      <p:sp>
        <p:nvSpPr>
          <p:cNvPr id="14" name="Text 12"/>
          <p:cNvSpPr/>
          <p:nvPr/>
        </p:nvSpPr>
        <p:spPr>
          <a:xfrm>
            <a:off x="859536" y="4224528"/>
            <a:ext cx="308152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equipe inicia a abordagem; a IA só atua após a resposta elegível do lead.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443984" y="2761488"/>
            <a:ext cx="3529584" cy="2404872"/>
          </a:xfrm>
          <a:prstGeom prst="roundRect">
            <a:avLst>
              <a:gd name="adj" fmla="val 5703"/>
            </a:avLst>
          </a:prstGeom>
          <a:solidFill>
            <a:srgbClr val="FAFCFF"/>
          </a:solidFill>
          <a:ln w="10160">
            <a:solidFill>
              <a:srgbClr val="DCE7F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43984" y="2761488"/>
            <a:ext cx="3529584" cy="73152"/>
          </a:xfrm>
          <a:prstGeom prst="rect">
            <a:avLst/>
          </a:prstGeom>
          <a:solidFill>
            <a:srgbClr val="34D7B6"/>
          </a:solidFill>
          <a:ln w="10160">
            <a:solidFill>
              <a:srgbClr val="34D7B6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63440" y="3246120"/>
            <a:ext cx="305409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4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Regras de atendimento</a:t>
            </a:r>
            <a:endParaRPr lang="en-US" sz="1840" dirty="0"/>
          </a:p>
        </p:txBody>
      </p:sp>
      <p:sp>
        <p:nvSpPr>
          <p:cNvPr id="18" name="Text 16"/>
          <p:cNvSpPr/>
          <p:nvPr/>
        </p:nvSpPr>
        <p:spPr>
          <a:xfrm>
            <a:off x="4663440" y="4224528"/>
            <a:ext cx="308152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Horários, cotas, base de conhecimento, aprovação e passagem ao humano.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247888" y="2761488"/>
            <a:ext cx="3529584" cy="2404872"/>
          </a:xfrm>
          <a:prstGeom prst="roundRect">
            <a:avLst>
              <a:gd name="adj" fmla="val 5703"/>
            </a:avLst>
          </a:prstGeom>
          <a:solidFill>
            <a:srgbClr val="FAFCFF"/>
          </a:solidFill>
          <a:ln w="10160">
            <a:solidFill>
              <a:srgbClr val="DCE7F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47888" y="2761488"/>
            <a:ext cx="3529584" cy="73152"/>
          </a:xfrm>
          <a:prstGeom prst="rect">
            <a:avLst/>
          </a:prstGeom>
          <a:solidFill>
            <a:srgbClr val="6892FF"/>
          </a:solidFill>
          <a:ln w="1016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467344" y="3246120"/>
            <a:ext cx="305409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40" b="1" dirty="0">
                <a:solidFill>
                  <a:srgbClr val="1524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Privacidade e canais</a:t>
            </a:r>
            <a:endParaRPr lang="en-US" sz="1840" dirty="0"/>
          </a:p>
        </p:txBody>
      </p:sp>
      <p:sp>
        <p:nvSpPr>
          <p:cNvPr id="22" name="Text 20"/>
          <p:cNvSpPr/>
          <p:nvPr/>
        </p:nvSpPr>
        <p:spPr>
          <a:xfrm>
            <a:off x="8467344" y="4224528"/>
            <a:ext cx="3081528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Opt-out e governança; uso deve observar LGPD e políticas dos provedores.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722376" y="5623560"/>
            <a:ext cx="1075334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20" i="1" dirty="0">
                <a:solidFill>
                  <a:srgbClr val="6E81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Transparência: integração WhatsApp baseada em tecnologia não oficial; antes de operar em escala, valide estabilidade, requisitos de privacidade e permissões.</a:t>
            </a:r>
            <a:endParaRPr lang="en-US" sz="10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912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87968" y="0"/>
            <a:ext cx="3303727" cy="6858000"/>
          </a:xfrm>
          <a:prstGeom prst="rect">
            <a:avLst/>
          </a:prstGeom>
          <a:solidFill>
            <a:srgbClr val="11305A"/>
          </a:solidFill>
          <a:ln w="10160">
            <a:solidFill>
              <a:srgbClr val="11305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19488" y="4608576"/>
            <a:ext cx="2231136" cy="2231136"/>
          </a:xfrm>
          <a:prstGeom prst="ellipse">
            <a:avLst/>
          </a:prstGeom>
          <a:solidFill>
            <a:srgbClr val="0E4B53"/>
          </a:solidFill>
          <a:ln w="12700">
            <a:solidFill>
              <a:srgbClr val="0E4B5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680192" y="100584"/>
            <a:ext cx="1426464" cy="1426464"/>
          </a:xfrm>
          <a:prstGeom prst="ellipse">
            <a:avLst/>
          </a:prstGeom>
          <a:solidFill>
            <a:srgbClr val="1E457C"/>
          </a:solidFill>
          <a:ln w="12700">
            <a:solidFill>
              <a:srgbClr val="1E457C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539496"/>
            <a:ext cx="301752" cy="0"/>
          </a:xfrm>
          <a:prstGeom prst="line">
            <a:avLst/>
          </a:prstGeom>
          <a:noFill/>
          <a:ln w="38100">
            <a:solidFill>
              <a:srgbClr val="34D7B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8992" y="33832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spc="230" kern="0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704088" y="1335024"/>
            <a:ext cx="1709928" cy="301752"/>
          </a:xfrm>
          <a:prstGeom prst="roundRect">
            <a:avLst>
              <a:gd name="adj" fmla="val 36364"/>
            </a:avLst>
          </a:prstGeom>
          <a:solidFill>
            <a:srgbClr val="15314A"/>
          </a:solidFill>
          <a:ln w="10160">
            <a:solidFill>
              <a:srgbClr val="15314A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34874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5" kern="0" dirty="0">
                <a:solidFill>
                  <a:srgbClr val="34D7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 PASSO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94944" y="1847088"/>
            <a:ext cx="93268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Sua próxima oportunidade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começa com uma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AF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prospecção organizada.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713232" y="4754880"/>
            <a:ext cx="79735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Veja o fluxo em ação e defina um piloto adequado ao seu negócio.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704088" y="5696712"/>
            <a:ext cx="5852160" cy="512064"/>
          </a:xfrm>
          <a:prstGeom prst="roundRect">
            <a:avLst>
              <a:gd name="adj" fmla="val 23214"/>
            </a:avLst>
          </a:prstGeom>
          <a:solidFill>
            <a:srgbClr val="6892FF"/>
          </a:solidFill>
          <a:ln w="10160">
            <a:solidFill>
              <a:srgbClr val="6892F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6968" y="5824728"/>
            <a:ext cx="54589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40" b="1" spc="35" kern="0" dirty="0">
                <a:solidFill>
                  <a:srgbClr val="09122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DEMONSTRAÇÃO  •  DIAGNÓSTICO  •  PILOTO</a:t>
            </a:r>
            <a:endParaRPr lang="en-US" sz="1240" dirty="0"/>
          </a:p>
        </p:txBody>
      </p:sp>
      <p:sp>
        <p:nvSpPr>
          <p:cNvPr id="13" name="Text 11"/>
          <p:cNvSpPr/>
          <p:nvPr/>
        </p:nvSpPr>
        <p:spPr>
          <a:xfrm>
            <a:off x="9555480" y="6318504"/>
            <a:ext cx="19933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spc="90" kern="0" dirty="0">
                <a:solidFill>
                  <a:srgbClr val="C4D1E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LEADHUNTER  /  2026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LeadHunter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LeadHunter — Apresentação Comercial</dc:title>
  <dc:subject>Apresentação comercial LeadHunter</dc:subject>
  <dc:creator>OpenAI</dc:creator>
  <cp:lastModifiedBy>OpenAI</cp:lastModifiedBy>
  <cp:revision>1</cp:revision>
  <dcterms:created xsi:type="dcterms:W3CDTF">2026-11-05T19:20:00Z</dcterms:created>
  <dcterms:modified xsi:type="dcterms:W3CDTF">2026-11-05T19:20:00Z</dcterms:modified>
</cp:coreProperties>
</file>